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98" r:id="rId2"/>
    <p:sldId id="456" r:id="rId3"/>
    <p:sldId id="464" r:id="rId4"/>
    <p:sldId id="457" r:id="rId5"/>
    <p:sldId id="427" r:id="rId6"/>
    <p:sldId id="450" r:id="rId7"/>
    <p:sldId id="451" r:id="rId8"/>
    <p:sldId id="452" r:id="rId9"/>
    <p:sldId id="453" r:id="rId10"/>
    <p:sldId id="432" r:id="rId11"/>
    <p:sldId id="428" r:id="rId12"/>
    <p:sldId id="429" r:id="rId13"/>
    <p:sldId id="430" r:id="rId14"/>
    <p:sldId id="431" r:id="rId15"/>
    <p:sldId id="434" r:id="rId16"/>
    <p:sldId id="435" r:id="rId17"/>
    <p:sldId id="436" r:id="rId18"/>
    <p:sldId id="437" r:id="rId19"/>
    <p:sldId id="438" r:id="rId20"/>
    <p:sldId id="433" r:id="rId21"/>
    <p:sldId id="439" r:id="rId22"/>
    <p:sldId id="462" r:id="rId23"/>
    <p:sldId id="463" r:id="rId24"/>
    <p:sldId id="441" r:id="rId25"/>
    <p:sldId id="445" r:id="rId26"/>
    <p:sldId id="465" r:id="rId27"/>
    <p:sldId id="466" r:id="rId28"/>
    <p:sldId id="459" r:id="rId29"/>
    <p:sldId id="460" r:id="rId30"/>
    <p:sldId id="454" r:id="rId31"/>
    <p:sldId id="455" r:id="rId32"/>
    <p:sldId id="446" r:id="rId33"/>
    <p:sldId id="447" r:id="rId34"/>
    <p:sldId id="448" r:id="rId35"/>
    <p:sldId id="449" r:id="rId36"/>
    <p:sldId id="469" r:id="rId37"/>
    <p:sldId id="471" r:id="rId38"/>
    <p:sldId id="481" r:id="rId39"/>
    <p:sldId id="478" r:id="rId40"/>
    <p:sldId id="479" r:id="rId41"/>
    <p:sldId id="472" r:id="rId42"/>
    <p:sldId id="474" r:id="rId43"/>
    <p:sldId id="480" r:id="rId44"/>
    <p:sldId id="475" r:id="rId45"/>
    <p:sldId id="476" r:id="rId46"/>
    <p:sldId id="477" r:id="rId47"/>
    <p:sldId id="473" r:id="rId48"/>
    <p:sldId id="482" r:id="rId49"/>
    <p:sldId id="486" r:id="rId50"/>
    <p:sldId id="483" r:id="rId51"/>
    <p:sldId id="484" r:id="rId52"/>
    <p:sldId id="470" r:id="rId53"/>
    <p:sldId id="485" r:id="rId54"/>
    <p:sldId id="393" r:id="rId55"/>
    <p:sldId id="422" r:id="rId56"/>
    <p:sldId id="397" r:id="rId57"/>
    <p:sldId id="396" r:id="rId58"/>
    <p:sldId id="395" r:id="rId59"/>
    <p:sldId id="394" r:id="rId60"/>
    <p:sldId id="334" r:id="rId61"/>
    <p:sldId id="398" r:id="rId62"/>
    <p:sldId id="399" r:id="rId63"/>
    <p:sldId id="332" r:id="rId64"/>
    <p:sldId id="343" r:id="rId65"/>
    <p:sldId id="385" r:id="rId66"/>
    <p:sldId id="417" r:id="rId67"/>
    <p:sldId id="344" r:id="rId68"/>
    <p:sldId id="345" r:id="rId69"/>
    <p:sldId id="380" r:id="rId70"/>
    <p:sldId id="352" r:id="rId71"/>
    <p:sldId id="354" r:id="rId72"/>
    <p:sldId id="372" r:id="rId73"/>
    <p:sldId id="404" r:id="rId74"/>
    <p:sldId id="374" r:id="rId75"/>
    <p:sldId id="423" r:id="rId76"/>
    <p:sldId id="376" r:id="rId77"/>
    <p:sldId id="425" r:id="rId78"/>
    <p:sldId id="407" r:id="rId79"/>
    <p:sldId id="357" r:id="rId80"/>
    <p:sldId id="381" r:id="rId81"/>
    <p:sldId id="419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5737"/>
    <a:srgbClr val="9F2021"/>
    <a:srgbClr val="F0A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94444" autoAdjust="0"/>
  </p:normalViewPr>
  <p:slideViewPr>
    <p:cSldViewPr snapToGrid="0" snapToObjects="1" showGuides="1">
      <p:cViewPr varScale="1">
        <p:scale>
          <a:sx n="80" d="100"/>
          <a:sy n="80" d="100"/>
        </p:scale>
        <p:origin x="-1600" y="-104"/>
      </p:cViewPr>
      <p:guideLst>
        <p:guide orient="horz" pos="1640"/>
        <p:guide pos="2880"/>
      </p:guideLst>
    </p:cSldViewPr>
  </p:slideViewPr>
  <p:outlineViewPr>
    <p:cViewPr>
      <p:scale>
        <a:sx n="33" d="100"/>
        <a:sy n="33" d="100"/>
      </p:scale>
      <p:origin x="0" y="13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handoutMaster" Target="handoutMasters/handout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F11B-6FA3-2A4A-B037-467B9571A6E6}" type="datetimeFigureOut">
              <a:rPr lang="en-US" smtClean="0"/>
              <a:t>10/3/15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D7EF-E31D-BE44-8D24-EEEBA97D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56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8540A-09AB-5246-B649-EBF54166E5D2}" type="datetimeFigureOut">
              <a:rPr lang="en-US" smtClean="0"/>
              <a:t>10/3/15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6680-12DD-B04A-9EF5-F2BD64F1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6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FABA-5C6A-B34D-A5FC-C4D228154412}" type="datetime1">
              <a:rPr lang="en-US" smtClean="0"/>
              <a:t>10/3/15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997713" y="-38804"/>
            <a:ext cx="2171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     </a:t>
            </a:r>
            <a:r>
              <a:rPr lang="en-US" sz="1400" b="1" dirty="0" err="1" smtClean="0">
                <a:solidFill>
                  <a:srgbClr val="9F2021"/>
                </a:solidFill>
              </a:rPr>
              <a:t>src</a:t>
            </a:r>
            <a:r>
              <a:rPr lang="en-US" sz="1400" b="1" dirty="0" smtClean="0">
                <a:solidFill>
                  <a:srgbClr val="9F2021"/>
                </a:solidFill>
              </a:rPr>
              <a:t>= 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/gale15code</a:t>
            </a:r>
            <a:br>
              <a:rPr lang="en-US" sz="1400" b="1" dirty="0" smtClean="0">
                <a:solidFill>
                  <a:srgbClr val="9F2021"/>
                </a:solidFill>
              </a:rPr>
            </a:b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71442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65EB-C7D3-1E4F-8855-F788754C4A11}" type="datetime1">
              <a:rPr lang="en-US" smtClean="0"/>
              <a:t>10/3/15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0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CC96-A6CD-1A40-B9A4-BE9A8FB24D86}" type="datetime1">
              <a:rPr lang="en-US" smtClean="0"/>
              <a:t>10/3/15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21D0-C2E9-454F-BD74-B6BA2B32EBC3}" type="datetime1">
              <a:rPr lang="en-US" smtClean="0"/>
              <a:t>10/3/15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35C2-2F5E-824D-8D72-CEE14687904A}" type="datetime1">
              <a:rPr lang="en-US" smtClean="0"/>
              <a:t>10/3/15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8C61-A2C3-1B44-93F4-529F00C72E9C}" type="datetime1">
              <a:rPr lang="en-US" smtClean="0"/>
              <a:t>10/3/15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86276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B605-CA02-EF49-872E-DABBAA63DE2D}" type="datetime1">
              <a:rPr lang="en-US" smtClean="0"/>
              <a:t>10/3/15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78196" y="6356354"/>
            <a:ext cx="1908609" cy="365125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35752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4099-A086-CA40-A187-6A118AD7F26A}" type="datetime1">
              <a:rPr lang="en-US" smtClean="0"/>
              <a:t>10/3/15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E63B-7D69-7A4D-A8E6-990B9502EF69}" type="datetime1">
              <a:rPr lang="en-US" smtClean="0"/>
              <a:t>10/3/15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0BF7-5DE5-DA4E-8917-A6E9E4A750B3}" type="datetime1">
              <a:rPr lang="en-US" smtClean="0"/>
              <a:t>10/3/15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0F25-9860-1041-965A-F89D76B5F0BB}" type="datetime1">
              <a:rPr lang="en-US" smtClean="0"/>
              <a:t>10/3/15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29E-5F68-5D4D-9D0D-97E2B25D4914}" type="datetime1">
              <a:rPr lang="en-US" smtClean="0"/>
              <a:t>10/3/15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qBMyIZ" TargetMode="External"/><Relationship Id="rId4" Type="http://schemas.openxmlformats.org/officeDocument/2006/relationships/hyperlink" Target="http://goo.gl/b26Cf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Lwens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4kgnc" TargetMode="External"/><Relationship Id="rId4" Type="http://schemas.openxmlformats.org/officeDocument/2006/relationships/hyperlink" Target="http://fivethirtyeight.com" TargetMode="External"/><Relationship Id="rId5" Type="http://schemas.openxmlformats.org/officeDocument/2006/relationships/hyperlink" Target="http://goo.gl/8SMd1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uantopian.co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bfAiOR" TargetMode="External"/><Relationship Id="rId4" Type="http://schemas.openxmlformats.org/officeDocument/2006/relationships/hyperlink" Target="http://goo.gl/ocw6zj" TargetMode="External"/><Relationship Id="rId5" Type="http://schemas.openxmlformats.org/officeDocument/2006/relationships/hyperlink" Target="http://goo.gl/wxaik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Zk8IW4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8eNhYM" TargetMode="External"/><Relationship Id="rId4" Type="http://schemas.openxmlformats.org/officeDocument/2006/relationships/hyperlink" Target="https://goo.gl/qNQAIq" TargetMode="External"/><Relationship Id="rId5" Type="http://schemas.openxmlformats.org/officeDocument/2006/relationships/hyperlink" Target="http://menzies.us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penscience.us/repo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iokyyn" TargetMode="External"/><Relationship Id="rId4" Type="http://schemas.openxmlformats.org/officeDocument/2006/relationships/hyperlink" Target="http://goo.gl/QDzuTU" TargetMode="External"/><Relationship Id="rId5" Type="http://schemas.openxmlformats.org/officeDocument/2006/relationships/hyperlink" Target="http://goo.gl/r04cpx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w98wxu" TargetMode="External"/><Relationship Id="rId4" Type="http://schemas.openxmlformats.org/officeDocument/2006/relationships/hyperlink" Target="https://goo.gl/nv2AVK" TargetMode="External"/><Relationship Id="rId5" Type="http://schemas.openxmlformats.org/officeDocument/2006/relationships/hyperlink" Target="http://goo.gl/tY4nLu" TargetMode="External"/><Relationship Id="rId6" Type="http://schemas.openxmlformats.org/officeDocument/2006/relationships/hyperlink" Target="http://goo.gl/RMxWC" TargetMode="External"/><Relationship Id="rId7" Type="http://schemas.openxmlformats.org/officeDocument/2006/relationships/hyperlink" Target="http://goo.gl/wLVrYA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oo.gl/FTyhkJ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Relationship Id="rId3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Subtitle 5"/>
          <p:cNvSpPr txBox="1">
            <a:spLocks/>
          </p:cNvSpPr>
          <p:nvPr/>
        </p:nvSpPr>
        <p:spPr>
          <a:xfrm>
            <a:off x="505421" y="4762422"/>
            <a:ext cx="8155122" cy="1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/>
              <a:t>tim.menzies@gmail.com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http://</a:t>
            </a:r>
            <a:r>
              <a:rPr lang="en-US" sz="2400" dirty="0" err="1" smtClean="0"/>
              <a:t>menzies.us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2685119" y="5608278"/>
            <a:ext cx="37737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9F2021"/>
                </a:solidFill>
              </a:rPr>
              <a:t>October 2015</a:t>
            </a:r>
            <a:endParaRPr lang="en-US" sz="2400" b="1" dirty="0">
              <a:solidFill>
                <a:srgbClr val="9F2021"/>
              </a:solidFill>
            </a:endParaRPr>
          </a:p>
          <a:p>
            <a:pPr algn="ctr"/>
            <a:r>
              <a:rPr lang="en-US" b="1" dirty="0" smtClean="0">
                <a:solidFill>
                  <a:srgbClr val="9F2021"/>
                </a:solidFill>
              </a:rPr>
              <a:t>Slides:   </a:t>
            </a:r>
            <a:r>
              <a:rPr lang="en-US" b="1" dirty="0" err="1" smtClean="0">
                <a:solidFill>
                  <a:srgbClr val="9F2021"/>
                </a:solidFill>
              </a:rPr>
              <a:t>tiny.cc</a:t>
            </a:r>
            <a:r>
              <a:rPr lang="en-US" b="1" dirty="0">
                <a:solidFill>
                  <a:srgbClr val="9F2021"/>
                </a:solidFill>
              </a:rPr>
              <a:t>/</a:t>
            </a:r>
            <a:r>
              <a:rPr lang="en-US" b="1" dirty="0" smtClean="0">
                <a:solidFill>
                  <a:srgbClr val="9F2021"/>
                </a:solidFill>
              </a:rPr>
              <a:t>gale15 </a:t>
            </a:r>
            <a:endParaRPr lang="en-US" b="1" dirty="0">
              <a:solidFill>
                <a:srgbClr val="9F202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01" y="325150"/>
            <a:ext cx="8694144" cy="38640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37605" y="622756"/>
            <a:ext cx="58229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r">
              <a:buAutoNum type="alphaUcParenBoth"/>
            </a:pPr>
            <a:r>
              <a:rPr lang="en-US" sz="4000" b="1" dirty="0" smtClean="0">
                <a:solidFill>
                  <a:schemeClr val="bg1"/>
                </a:solidFill>
              </a:rPr>
              <a:t>Future of </a:t>
            </a:r>
            <a:br>
              <a:rPr lang="en-US" sz="4000" b="1" dirty="0" smtClean="0">
                <a:solidFill>
                  <a:schemeClr val="bg1"/>
                </a:solidFill>
              </a:rPr>
            </a:br>
            <a:r>
              <a:rPr lang="en-US" sz="4000" b="1" dirty="0" smtClean="0">
                <a:solidFill>
                  <a:schemeClr val="bg1"/>
                </a:solidFill>
              </a:rPr>
              <a:t>SE Research:</a:t>
            </a:r>
            <a:br>
              <a:rPr lang="en-US" sz="4000" b="1" dirty="0" smtClean="0">
                <a:solidFill>
                  <a:schemeClr val="bg1"/>
                </a:solidFill>
              </a:rPr>
            </a:br>
            <a:endParaRPr lang="en-US" sz="4000" b="1" dirty="0" smtClean="0">
              <a:solidFill>
                <a:schemeClr val="bg1"/>
              </a:solidFill>
            </a:endParaRPr>
          </a:p>
          <a:p>
            <a:pPr algn="r"/>
            <a:r>
              <a:rPr lang="en-US" sz="4000" b="1" dirty="0" smtClean="0">
                <a:solidFill>
                  <a:schemeClr val="bg1"/>
                </a:solidFill>
              </a:rPr>
              <a:t>Research for SE, </a:t>
            </a:r>
          </a:p>
          <a:p>
            <a:pPr algn="r"/>
            <a:r>
              <a:rPr lang="en-US" sz="4000" b="1" dirty="0" smtClean="0">
                <a:solidFill>
                  <a:schemeClr val="bg1"/>
                </a:solidFill>
              </a:rPr>
              <a:t>SE for Research</a:t>
            </a:r>
          </a:p>
          <a:p>
            <a:pPr algn="r"/>
            <a:endParaRPr lang="en-US" sz="4000" b="1" dirty="0">
              <a:solidFill>
                <a:srgbClr val="9F2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0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History  of SE</a:t>
            </a:r>
          </a:p>
          <a:p>
            <a:pPr lvl="1"/>
            <a:r>
              <a:rPr lang="en-US" sz="2000" dirty="0" smtClean="0"/>
              <a:t>X is not part of SE</a:t>
            </a:r>
          </a:p>
          <a:p>
            <a:pPr lvl="1"/>
            <a:r>
              <a:rPr lang="en-US" sz="2000" dirty="0" smtClean="0"/>
              <a:t>People are having trouble with X</a:t>
            </a:r>
          </a:p>
          <a:p>
            <a:pPr lvl="1"/>
            <a:r>
              <a:rPr lang="en-US" sz="2000" dirty="0" smtClean="0"/>
              <a:t>Experiments: Extend SE to include X</a:t>
            </a:r>
          </a:p>
          <a:p>
            <a:pPr lvl="1"/>
            <a:r>
              <a:rPr lang="en-US" sz="2000" dirty="0" smtClean="0"/>
              <a:t>Conclusion: “you know what?  SE tool support makes X easier”</a:t>
            </a:r>
          </a:p>
          <a:p>
            <a:pPr lvl="1"/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4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History  of SE</a:t>
            </a:r>
          </a:p>
          <a:p>
            <a:pPr lvl="1"/>
            <a:r>
              <a:rPr lang="en-US" sz="2000" dirty="0" smtClean="0"/>
              <a:t>X is not part of SE</a:t>
            </a:r>
          </a:p>
          <a:p>
            <a:pPr lvl="1"/>
            <a:r>
              <a:rPr lang="en-US" sz="2000" dirty="0" smtClean="0"/>
              <a:t>People are having trouble with X</a:t>
            </a:r>
          </a:p>
          <a:p>
            <a:pPr lvl="1"/>
            <a:r>
              <a:rPr lang="en-US" sz="2000" dirty="0" smtClean="0"/>
              <a:t>Experiments: Extend SE to include X</a:t>
            </a:r>
          </a:p>
          <a:p>
            <a:pPr lvl="1"/>
            <a:r>
              <a:rPr lang="en-US" sz="2000" dirty="0" smtClean="0"/>
              <a:t>Conclusion: “you know what?  SE tool support makes X easier”</a:t>
            </a:r>
          </a:p>
          <a:p>
            <a:pPr lvl="1"/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5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what we see and how we act in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96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find the future, </a:t>
            </a:r>
            <a:br>
              <a:rPr lang="en-US" dirty="0" smtClean="0"/>
            </a:br>
            <a:r>
              <a:rPr lang="en-US" dirty="0" smtClean="0"/>
              <a:t>extrapolate the 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how everyone sees and acts on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7971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my perspective right? (or useful)?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Yes, if I can show: </a:t>
            </a:r>
          </a:p>
          <a:p>
            <a:pPr lvl="1"/>
            <a:r>
              <a:rPr lang="en-US" sz="2000" dirty="0" smtClean="0"/>
              <a:t>Increasing use of “discover” software tools</a:t>
            </a:r>
          </a:p>
          <a:p>
            <a:pPr lvl="1"/>
            <a:r>
              <a:rPr lang="en-US" sz="2000" dirty="0" smtClean="0"/>
              <a:t>Systematic errors in the “discover” software</a:t>
            </a:r>
          </a:p>
          <a:p>
            <a:pPr lvl="1"/>
            <a:r>
              <a:rPr lang="en-US" sz="2000" dirty="0" smtClean="0"/>
              <a:t>Next gen software tools to reduce those errors</a:t>
            </a:r>
          </a:p>
          <a:p>
            <a:pPr lvl="1"/>
            <a:r>
              <a:rPr lang="en-US" sz="2000" dirty="0" smtClean="0"/>
              <a:t>Prelim results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536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my perspective right? (or useful)?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Yes, if I can show: </a:t>
            </a:r>
          </a:p>
          <a:p>
            <a:pPr lvl="1"/>
            <a:r>
              <a:rPr lang="en-US" sz="2000" dirty="0" smtClean="0"/>
              <a:t>Increasing use of “discover” software tools</a:t>
            </a:r>
          </a:p>
          <a:p>
            <a:pPr lvl="1"/>
            <a:r>
              <a:rPr lang="en-US" sz="2000" dirty="0" smtClean="0"/>
              <a:t>Systematic errors in the “discover” software</a:t>
            </a:r>
          </a:p>
          <a:p>
            <a:pPr lvl="1"/>
            <a:r>
              <a:rPr lang="en-US" sz="2000" dirty="0" smtClean="0"/>
              <a:t>Next gen software tools to reduce those errors</a:t>
            </a:r>
          </a:p>
          <a:p>
            <a:pPr lvl="1"/>
            <a:r>
              <a:rPr lang="en-US" sz="2000" dirty="0" smtClean="0"/>
              <a:t>Prelim results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8632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my perspective right? (or useful)?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Yes, if I can show: </a:t>
            </a:r>
          </a:p>
          <a:p>
            <a:pPr lvl="1"/>
            <a:r>
              <a:rPr lang="en-US" sz="2000" dirty="0" smtClean="0"/>
              <a:t>Increasing use of “discover” software tools</a:t>
            </a:r>
          </a:p>
          <a:p>
            <a:pPr lvl="1"/>
            <a:r>
              <a:rPr lang="en-US" sz="2000" dirty="0" smtClean="0"/>
              <a:t>Systematic errors in the “discover” software</a:t>
            </a:r>
          </a:p>
          <a:p>
            <a:pPr lvl="1"/>
            <a:r>
              <a:rPr lang="en-US" sz="2000" dirty="0" smtClean="0"/>
              <a:t>Next gen software tools to reduce those errors</a:t>
            </a:r>
          </a:p>
          <a:p>
            <a:pPr lvl="1"/>
            <a:r>
              <a:rPr lang="en-US" sz="2000" dirty="0" smtClean="0"/>
              <a:t>Prelim results</a:t>
            </a:r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987900"/>
              </p:ext>
            </p:extLst>
          </p:nvPr>
        </p:nvGraphicFramePr>
        <p:xfrm>
          <a:off x="806450" y="4091289"/>
          <a:ext cx="7607299" cy="1645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468"/>
                <a:gridCol w="1010957"/>
                <a:gridCol w="1428750"/>
                <a:gridCol w="1363941"/>
                <a:gridCol w="1195066"/>
                <a:gridCol w="1362117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prediction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planning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contexts/clustering/customization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optimization</a:t>
                      </a:r>
                      <a:endParaRPr lang="en-US" sz="16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certification envelopes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compression</a:t>
                      </a:r>
                      <a:endParaRPr lang="en-US" sz="1600" b="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privacy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anomaly detectors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sharing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pollution markers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repair operators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streaming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32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my perspective right? (or useful)?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Yes, if I can show: </a:t>
            </a:r>
          </a:p>
          <a:p>
            <a:pPr lvl="1"/>
            <a:r>
              <a:rPr lang="en-US" sz="2000" dirty="0" smtClean="0"/>
              <a:t>Increasing use of “discover” software tools</a:t>
            </a:r>
          </a:p>
          <a:p>
            <a:pPr lvl="1"/>
            <a:r>
              <a:rPr lang="en-US" sz="2000" dirty="0" smtClean="0"/>
              <a:t>Systematic errors in the “discover” software</a:t>
            </a:r>
          </a:p>
          <a:p>
            <a:pPr lvl="1"/>
            <a:r>
              <a:rPr lang="en-US" sz="2000" dirty="0" smtClean="0"/>
              <a:t>Next gen software tools to reduce those errors</a:t>
            </a:r>
          </a:p>
          <a:p>
            <a:pPr lvl="1"/>
            <a:r>
              <a:rPr lang="en-US" sz="2000" dirty="0" smtClean="0"/>
              <a:t>Prelim results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068" y="3579313"/>
            <a:ext cx="469900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831" y="3579313"/>
            <a:ext cx="46990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73" y="3579313"/>
            <a:ext cx="4699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869" y="3579313"/>
            <a:ext cx="469900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621" y="3579313"/>
            <a:ext cx="469900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18" y="5592433"/>
            <a:ext cx="46990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218" y="5592433"/>
            <a:ext cx="469900" cy="53340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994991"/>
              </p:ext>
            </p:extLst>
          </p:nvPr>
        </p:nvGraphicFramePr>
        <p:xfrm>
          <a:off x="806450" y="4091289"/>
          <a:ext cx="7607299" cy="1645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468"/>
                <a:gridCol w="1010957"/>
                <a:gridCol w="1428750"/>
                <a:gridCol w="1363941"/>
                <a:gridCol w="1195066"/>
                <a:gridCol w="1362117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prediction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planning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contexts/clustering/customization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optimization</a:t>
                      </a:r>
                      <a:endParaRPr lang="en-US" sz="16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certification envelopes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compression</a:t>
                      </a:r>
                      <a:endParaRPr lang="en-US" sz="1600" b="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privacy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anomaly detectors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sharing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pollution markers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repair operators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streaming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71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Increasing use of “discover” software </a:t>
            </a:r>
            <a:r>
              <a:rPr lang="en-US" sz="2400" dirty="0" smtClean="0"/>
              <a:t>tools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Systematic errors in the “discover” </a:t>
            </a:r>
            <a:r>
              <a:rPr lang="en-US" sz="2400" dirty="0" smtClean="0"/>
              <a:t>software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Next gen software tools to reduce those </a:t>
            </a:r>
            <a:r>
              <a:rPr lang="en-US" sz="2400" dirty="0" smtClean="0"/>
              <a:t>errors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89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b="1" dirty="0"/>
              <a:t>Increasing use of “discover” software </a:t>
            </a:r>
            <a:r>
              <a:rPr lang="en-US" sz="2400" b="1" dirty="0" smtClean="0"/>
              <a:t>tools</a:t>
            </a:r>
            <a:br>
              <a:rPr lang="en-US" sz="2400" b="1" dirty="0" smtClean="0"/>
            </a:br>
            <a:endParaRPr lang="en-US" sz="2400" b="1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Systematic errors in the “discover”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Next gen software tools to reduce those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errors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27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Increasing use of “discover” software </a:t>
            </a:r>
            <a:r>
              <a:rPr lang="en-US" sz="2400" dirty="0" smtClean="0"/>
              <a:t>tools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Systematic errors in the “discover” </a:t>
            </a:r>
            <a:r>
              <a:rPr lang="en-US" sz="2400" dirty="0" smtClean="0"/>
              <a:t>software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Next gen software tools to reduce those </a:t>
            </a:r>
            <a:r>
              <a:rPr lang="en-US" sz="2400" dirty="0" smtClean="0"/>
              <a:t>errors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40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Silicon </a:t>
            </a:r>
            <a:r>
              <a:rPr lang="en-US" dirty="0"/>
              <a:t>valley developers view every new feature as  an experiment</a:t>
            </a:r>
            <a:r>
              <a:rPr lang="en-US" dirty="0" smtClean="0"/>
              <a:t>, to </a:t>
            </a:r>
            <a:r>
              <a:rPr lang="en-US" dirty="0"/>
              <a:t>be tested within some mash up to existing services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Chemists </a:t>
            </a:r>
            <a:r>
              <a:rPr lang="en-US" dirty="0"/>
              <a:t>win  Nobel Prize for  software simulations of   </a:t>
            </a:r>
            <a:r>
              <a:rPr lang="en-US" dirty="0" smtClean="0"/>
              <a:t>molecules at </a:t>
            </a:r>
            <a:r>
              <a:rPr lang="en-US" dirty="0"/>
              <a:t>various scales  </a:t>
            </a:r>
            <a:r>
              <a:rPr lang="en-US" dirty="0" smtClean="0">
                <a:hlinkClick r:id="rId2"/>
              </a:rPr>
              <a:t>http://goo.gl</a:t>
            </a:r>
            <a:r>
              <a:rPr lang="en-US" dirty="0">
                <a:hlinkClick r:id="rId2"/>
              </a:rPr>
              <a:t>/</a:t>
            </a:r>
            <a:r>
              <a:rPr lang="en-US" dirty="0" smtClean="0">
                <a:hlinkClick r:id="rId2"/>
              </a:rPr>
              <a:t>Lwensc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Engineers </a:t>
            </a:r>
            <a:r>
              <a:rPr lang="en-US" dirty="0"/>
              <a:t>use software to tune systems as diverse  as </a:t>
            </a:r>
            <a:r>
              <a:rPr lang="en-US" dirty="0" smtClean="0"/>
              <a:t>optical tweezers</a:t>
            </a:r>
            <a:r>
              <a:rPr lang="en-US" dirty="0"/>
              <a:t>, radiation theory, microbiological exposure assessment</a:t>
            </a:r>
            <a:r>
              <a:rPr lang="en-US" dirty="0" smtClean="0"/>
              <a:t>, remote </a:t>
            </a:r>
            <a:r>
              <a:rPr lang="en-US" dirty="0"/>
              <a:t>sensing, and  silicon chips;  </a:t>
            </a:r>
            <a:r>
              <a:rPr lang="en-US" dirty="0" smtClean="0">
                <a:hlinkClick r:id="rId3"/>
              </a:rPr>
              <a:t>http://goo.gl</a:t>
            </a:r>
            <a:r>
              <a:rPr lang="en-US" dirty="0">
                <a:hlinkClick r:id="rId3"/>
              </a:rPr>
              <a:t>/</a:t>
            </a:r>
            <a:r>
              <a:rPr lang="en-US" dirty="0" smtClean="0">
                <a:hlinkClick r:id="rId3"/>
              </a:rPr>
              <a:t>qBMyIZ</a:t>
            </a:r>
            <a:r>
              <a:rPr lang="en-US" dirty="0" smtClean="0"/>
              <a:t> 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Web </a:t>
            </a:r>
            <a:r>
              <a:rPr lang="en-US" dirty="0"/>
              <a:t>analysts use software  to analyze clickstream data to decide </a:t>
            </a:r>
            <a:r>
              <a:rPr lang="en-US" dirty="0" smtClean="0"/>
              <a:t>how to </a:t>
            </a:r>
            <a:r>
              <a:rPr lang="en-US" dirty="0"/>
              <a:t>improve sales and marketing strategies; </a:t>
            </a:r>
            <a:r>
              <a:rPr lang="en-US" dirty="0" smtClean="0">
                <a:hlinkClick r:id="rId4"/>
              </a:rPr>
              <a:t>http://goo.gl</a:t>
            </a:r>
            <a:r>
              <a:rPr lang="en-US" dirty="0">
                <a:hlinkClick r:id="rId4"/>
              </a:rPr>
              <a:t>/</a:t>
            </a:r>
            <a:r>
              <a:rPr lang="en-US" dirty="0" smtClean="0">
                <a:hlinkClick r:id="rId4"/>
              </a:rPr>
              <a:t>b26CfY</a:t>
            </a:r>
            <a:r>
              <a:rPr lang="en-US" dirty="0" smtClean="0"/>
              <a:t> </a:t>
            </a:r>
            <a:endParaRPr lang="en-US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04285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Algorithmic traders write software to prototype and simulate trading strategies on finance data; 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www.quantopian.com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Analysts write software  to mine   labor statistics data to predict the merits of proposed government policies </a:t>
            </a:r>
            <a:r>
              <a:rPr lang="en-US" dirty="0">
                <a:hlinkClick r:id="rId3"/>
              </a:rPr>
              <a:t>http://goo.gl/X4kgnc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 smtClean="0"/>
              <a:t>Journalists </a:t>
            </a:r>
            <a:r>
              <a:rPr lang="en-US" dirty="0"/>
              <a:t>use software   to analyze economic data and make visualizations their news stories </a:t>
            </a:r>
            <a:r>
              <a:rPr lang="en-US" dirty="0" smtClean="0">
                <a:hlinkClick r:id="rId4"/>
              </a:rPr>
              <a:t>http://fivethirtyeight.com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5"/>
            </a:pPr>
            <a:r>
              <a:rPr lang="en-US" dirty="0"/>
              <a:t>If you live in London or New York and need to call an ambulance, that ambulance is waiting for your call at a location pre-determined by a software model </a:t>
            </a:r>
            <a:r>
              <a:rPr lang="en-US" dirty="0" smtClean="0">
                <a:hlinkClick r:id="rId5"/>
              </a:rPr>
              <a:t>http://goo.gl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8SMd1p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</p:spTree>
    <p:extLst>
      <p:ext uri="{BB962C8B-B14F-4D97-AF65-F5344CB8AC3E}">
        <p14:creationId xmlns:p14="http://schemas.microsoft.com/office/powerpoint/2010/main" val="1155188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cross from Mexico to Arizona, biometrics software decides if you need secondary screening </a:t>
            </a:r>
            <a:r>
              <a:rPr lang="en-US" dirty="0">
                <a:hlinkClick r:id="rId2"/>
              </a:rPr>
              <a:t>http://goo.gl/Zk8IW4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The power to make your toast comes from a genera tor that was spun-up in response to software predicting your future electrical demands </a:t>
            </a:r>
            <a:r>
              <a:rPr lang="en-US" dirty="0">
                <a:hlinkClick r:id="rId3"/>
              </a:rPr>
              <a:t>http://goo.gl/bfAiOR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fly a plane,  software controls many aspects of flight, including what to do in emergency situations </a:t>
            </a:r>
            <a:r>
              <a:rPr lang="en-US" dirty="0">
                <a:hlinkClick r:id="rId4"/>
              </a:rPr>
              <a:t>http://goo.gl/ocw6zj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have a heart attack, the software in the defibrillator will decide how to shock your heart and lungs so that you might  live a little longer </a:t>
            </a:r>
            <a:r>
              <a:rPr lang="en-US" dirty="0">
                <a:hlinkClick r:id="rId5"/>
              </a:rPr>
              <a:t>http://goo.gl/wxaikf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</p:spTree>
    <p:extLst>
      <p:ext uri="{BB962C8B-B14F-4D97-AF65-F5344CB8AC3E}">
        <p14:creationId xmlns:p14="http://schemas.microsoft.com/office/powerpoint/2010/main" val="3215895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3000375"/>
            <a:ext cx="8067675" cy="176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err="1" smtClean="0"/>
              <a:t>Etc</a:t>
            </a:r>
            <a:r>
              <a:rPr lang="en-US" sz="4800" dirty="0" smtClean="0"/>
              <a:t>, </a:t>
            </a:r>
            <a:r>
              <a:rPr lang="en-US" sz="4800" dirty="0" err="1" smtClean="0"/>
              <a:t>etc</a:t>
            </a:r>
            <a:r>
              <a:rPr lang="en-US" sz="4800" dirty="0" smtClean="0"/>
              <a:t>, </a:t>
            </a:r>
            <a:r>
              <a:rPr lang="en-US" sz="4800" dirty="0" err="1" smtClean="0"/>
              <a:t>etc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078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4400" dirty="0" smtClean="0"/>
              <a:t>Software divides 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9"/>
            <a:ext cx="9144000" cy="4670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1500" y="5949775"/>
            <a:ext cx="3962400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 smtClean="0"/>
              <a:t>also “Facebook </a:t>
            </a:r>
            <a:r>
              <a:rPr lang="en-US" sz="1600" dirty="0"/>
              <a:t>emotion study breached ethical guidelines, researchers </a:t>
            </a:r>
            <a:r>
              <a:rPr lang="en-US" sz="1600" dirty="0" smtClean="0"/>
              <a:t>say” June 30, 2014, The Guardian  </a:t>
            </a:r>
            <a:r>
              <a:rPr lang="en-US" sz="1600" dirty="0"/>
              <a:t>http://</a:t>
            </a:r>
            <a:r>
              <a:rPr lang="en-US" sz="1600" dirty="0" err="1"/>
              <a:t>goo.gl</a:t>
            </a:r>
            <a:r>
              <a:rPr lang="en-US" sz="1600" dirty="0"/>
              <a:t>/</a:t>
            </a:r>
            <a:r>
              <a:rPr lang="en-US" sz="1600" dirty="0" err="1"/>
              <a:t>gTRkmp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7392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Increasing use of “discover” software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tools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b="1" dirty="0"/>
              <a:t>Systematic errors in the “discover” </a:t>
            </a:r>
            <a:r>
              <a:rPr lang="en-US" sz="2400" b="1" dirty="0" smtClean="0"/>
              <a:t>software</a:t>
            </a:r>
            <a:br>
              <a:rPr lang="en-US" sz="2400" b="1" dirty="0" smtClean="0"/>
            </a:br>
            <a:endParaRPr lang="en-US" sz="2400" b="1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Next gen software tools to reduce those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errors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37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Issues with bad software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686301" cy="50673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Columbia ice strike</a:t>
            </a:r>
          </a:p>
          <a:p>
            <a:pPr lvl="1"/>
            <a:r>
              <a:rPr lang="en-US" dirty="0" smtClean="0"/>
              <a:t>Size: 1200 m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Speed: 477 mpg  (relative to vehicle)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Certified as “safe” by the CRATER micro-meteorite model.</a:t>
            </a:r>
          </a:p>
          <a:p>
            <a:pPr lvl="1"/>
            <a:r>
              <a:rPr lang="en-US" dirty="0" smtClean="0"/>
              <a:t>A experiment in CRATER’s  DB:</a:t>
            </a:r>
          </a:p>
          <a:p>
            <a:pPr lvl="2"/>
            <a:r>
              <a:rPr lang="en-US" dirty="0" smtClean="0"/>
              <a:t>Size: 3cm</a:t>
            </a:r>
            <a:r>
              <a:rPr lang="en-US" baseline="30000" dirty="0" smtClean="0"/>
              <a:t>3</a:t>
            </a:r>
          </a:p>
          <a:p>
            <a:pPr lvl="2"/>
            <a:r>
              <a:rPr lang="en-US" dirty="0" smtClean="0"/>
              <a:t>Speed: under 100 mpg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Columbia, and crew, dies on re-entry</a:t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r>
              <a:rPr lang="en-US" dirty="0" smtClean="0"/>
              <a:t>Lesson: conclusions should come with a “certification envelope” </a:t>
            </a:r>
          </a:p>
          <a:p>
            <a:pPr lvl="1"/>
            <a:r>
              <a:rPr lang="en-US" dirty="0" smtClean="0"/>
              <a:t>If new tests outside of the envelope of the training set</a:t>
            </a:r>
          </a:p>
          <a:p>
            <a:pPr lvl="1"/>
            <a:r>
              <a:rPr lang="en-US" dirty="0" smtClean="0"/>
              <a:t>Raise an alert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13" y="4535489"/>
            <a:ext cx="3108960" cy="2067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12" y="1499200"/>
            <a:ext cx="3108960" cy="30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55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over-storage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Facebook, Google, Netflix </a:t>
            </a:r>
            <a:r>
              <a:rPr lang="en-US" dirty="0" err="1" smtClean="0"/>
              <a:t>etc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Small X% of all users are subjects in continual experiments: </a:t>
            </a:r>
            <a:r>
              <a:rPr lang="en-US" dirty="0"/>
              <a:t>t</a:t>
            </a:r>
            <a:r>
              <a:rPr lang="en-US" dirty="0" smtClean="0"/>
              <a:t>esting new features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Data from studies, retained indefinitely, warehoused</a:t>
            </a:r>
          </a:p>
          <a:p>
            <a:pPr lvl="1"/>
            <a:r>
              <a:rPr lang="en-US" dirty="0" smtClean="0"/>
              <a:t>Problems with volume (needs compression)</a:t>
            </a:r>
          </a:p>
          <a:p>
            <a:pPr lvl="1"/>
            <a:r>
              <a:rPr lang="en-US" dirty="0" smtClean="0"/>
              <a:t>Problems with confidentiality (needs privacy)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If I want to challenge the conclusions made by Facebook, Google, Netflix,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I need to be able to access, privately, that data</a:t>
            </a:r>
          </a:p>
          <a:p>
            <a:pPr lvl="1"/>
            <a:r>
              <a:rPr lang="en-US" dirty="0" smtClean="0"/>
              <a:t>(needs trusted sharing)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28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 descr="mistak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252" y="1317625"/>
            <a:ext cx="428823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TextBox 1"/>
          <p:cNvSpPr txBox="1">
            <a:spLocks noChangeArrowheads="1"/>
          </p:cNvSpPr>
          <p:nvPr/>
        </p:nvSpPr>
        <p:spPr bwMode="auto">
          <a:xfrm>
            <a:off x="1543195" y="4992832"/>
            <a:ext cx="6243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/>
              <a:t>Inevitable, due to the complexity &amp;novelty of our work</a:t>
            </a:r>
          </a:p>
        </p:txBody>
      </p:sp>
      <p:sp>
        <p:nvSpPr>
          <p:cNvPr id="16387" name="TextBox 3"/>
          <p:cNvSpPr txBox="1">
            <a:spLocks noChangeArrowheads="1"/>
          </p:cNvSpPr>
          <p:nvPr/>
        </p:nvSpPr>
        <p:spPr bwMode="auto">
          <a:xfrm>
            <a:off x="2096074" y="5661025"/>
            <a:ext cx="513080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dirty="0"/>
              <a:t>(But rarely reported, which is…. suspicious)</a:t>
            </a:r>
          </a:p>
          <a:p>
            <a:pPr algn="ctr" eaLnBrk="1" hangingPunct="1"/>
            <a:endParaRPr lang="en-US" sz="20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Issues with scripting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06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s-UY" dirty="0" smtClean="0">
                <a:solidFill>
                  <a:schemeClr val="tx1"/>
                </a:solidFill>
                <a:cs typeface="+mj-cs"/>
              </a:rPr>
              <a:t>Issues with scripting errors</a:t>
            </a:r>
            <a:endParaRPr lang="es-ES" dirty="0" smtClean="0">
              <a:solidFill>
                <a:schemeClr val="tx1"/>
              </a:solidFill>
              <a:cs typeface="+mj-cs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5538"/>
            <a:ext cx="8229600" cy="5201371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s-ES" sz="2000" dirty="0" smtClean="0">
                <a:solidFill>
                  <a:srgbClr val="000000"/>
                </a:solidFill>
                <a:cs typeface="+mn-cs"/>
              </a:rPr>
              <a:t>Mar 15: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paper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accepted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to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MSR13</a:t>
            </a:r>
            <a:endParaRPr lang="es-ES" sz="2000" dirty="0" smtClean="0">
              <a:solidFill>
                <a:srgbClr val="000000"/>
              </a:solidFill>
              <a:cs typeface="+mn-cs"/>
            </a:endParaRPr>
          </a:p>
          <a:p>
            <a:pPr lvl="1" eaLnBrk="1" hangingPunct="1">
              <a:defRPr/>
            </a:pPr>
            <a:r>
              <a:rPr lang="es-ES" sz="1600" dirty="0" smtClean="0">
                <a:solidFill>
                  <a:srgbClr val="000000"/>
                </a:solidFill>
                <a:cs typeface="+mn-cs"/>
              </a:rPr>
              <a:t> “</a:t>
            </a:r>
            <a:r>
              <a:rPr lang="es-ES" sz="1600" dirty="0" err="1" smtClean="0">
                <a:solidFill>
                  <a:srgbClr val="000000"/>
                </a:solidFill>
                <a:cs typeface="+mn-cs"/>
              </a:rPr>
              <a:t>Better</a:t>
            </a:r>
            <a:r>
              <a:rPr lang="es-ES" sz="16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600" dirty="0" err="1" smtClean="0">
                <a:solidFill>
                  <a:srgbClr val="000000"/>
                </a:solidFill>
                <a:cs typeface="+mn-cs"/>
              </a:rPr>
              <a:t>cross-company</a:t>
            </a:r>
            <a:r>
              <a:rPr lang="es-ES" sz="16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600" dirty="0" err="1" smtClean="0">
                <a:solidFill>
                  <a:srgbClr val="000000"/>
                </a:solidFill>
                <a:cs typeface="+mn-cs"/>
              </a:rPr>
              <a:t>defect</a:t>
            </a:r>
            <a:r>
              <a:rPr lang="es-ES" sz="16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600" dirty="0" err="1" smtClean="0">
                <a:solidFill>
                  <a:srgbClr val="000000"/>
                </a:solidFill>
                <a:cs typeface="+mn-cs"/>
              </a:rPr>
              <a:t>prediction</a:t>
            </a:r>
            <a:r>
              <a:rPr lang="es-ES" sz="1600" dirty="0" smtClean="0">
                <a:solidFill>
                  <a:srgbClr val="000000"/>
                </a:solidFill>
                <a:cs typeface="+mn-cs"/>
              </a:rPr>
              <a:t>”</a:t>
            </a:r>
            <a:br>
              <a:rPr lang="es-ES" sz="1600" dirty="0" smtClean="0">
                <a:solidFill>
                  <a:srgbClr val="000000"/>
                </a:solidFill>
                <a:cs typeface="+mn-cs"/>
              </a:rPr>
            </a:br>
            <a:r>
              <a:rPr lang="es-ES" sz="1600" dirty="0" smtClean="0">
                <a:solidFill>
                  <a:srgbClr val="000000"/>
                </a:solidFill>
                <a:cs typeface="+mn-cs"/>
              </a:rPr>
              <a:t> </a:t>
            </a:r>
          </a:p>
          <a:p>
            <a:pPr eaLnBrk="1" hangingPunct="1">
              <a:defRPr/>
            </a:pPr>
            <a:r>
              <a:rPr lang="es-ES" sz="2000" dirty="0" smtClean="0">
                <a:solidFill>
                  <a:srgbClr val="000000"/>
                </a:solidFill>
                <a:cs typeface="+mn-cs"/>
              </a:rPr>
              <a:t>Mar 29: camera-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ready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submitted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,</a:t>
            </a:r>
            <a:br>
              <a:rPr lang="es-ES" sz="2000" dirty="0" smtClean="0">
                <a:solidFill>
                  <a:srgbClr val="000000"/>
                </a:solidFill>
                <a:cs typeface="+mn-cs"/>
              </a:rPr>
            </a:br>
            <a:endParaRPr lang="es-ES" sz="2000" dirty="0" smtClean="0">
              <a:solidFill>
                <a:srgbClr val="000000"/>
              </a:solidFill>
              <a:cs typeface="+mn-cs"/>
            </a:endParaRPr>
          </a:p>
          <a:p>
            <a:pPr eaLnBrk="1" hangingPunct="1">
              <a:defRPr/>
            </a:pPr>
            <a:r>
              <a:rPr lang="es-ES" sz="2000" dirty="0" smtClean="0">
                <a:solidFill>
                  <a:srgbClr val="000000"/>
                </a:solidFill>
                <a:cs typeface="+mn-cs"/>
              </a:rPr>
              <a:t>?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Apr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10: pre-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prints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go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on-line</a:t>
            </a:r>
            <a:br>
              <a:rPr lang="es-ES" sz="2000" dirty="0" smtClean="0">
                <a:solidFill>
                  <a:srgbClr val="000000"/>
                </a:solidFill>
                <a:cs typeface="+mn-cs"/>
              </a:rPr>
            </a:br>
            <a:endParaRPr lang="es-ES" sz="2000" dirty="0" smtClean="0">
              <a:solidFill>
                <a:srgbClr val="000000"/>
              </a:solidFill>
              <a:cs typeface="+mn-cs"/>
            </a:endParaRPr>
          </a:p>
          <a:p>
            <a:pPr marL="0" indent="0" eaLnBrk="1" hangingPunct="1">
              <a:buNone/>
              <a:defRPr/>
            </a:pPr>
            <a:endParaRPr lang="es-ES" sz="2000" dirty="0" smtClean="0">
              <a:solidFill>
                <a:srgbClr val="000000"/>
              </a:solidFill>
              <a:cs typeface="+mn-cs"/>
            </a:endParaRPr>
          </a:p>
          <a:p>
            <a:pPr eaLnBrk="1" hangingPunct="1">
              <a:defRPr/>
            </a:pP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April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29: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Hyeongmin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Jeon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,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graduate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student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br>
              <a:rPr lang="es-ES" sz="1800" dirty="0" smtClean="0">
                <a:solidFill>
                  <a:srgbClr val="000000"/>
                </a:solidFill>
                <a:cs typeface="+mn-cs"/>
              </a:rPr>
            </a:br>
            <a:r>
              <a:rPr lang="es-ES" sz="1800" dirty="0" smtClean="0">
                <a:solidFill>
                  <a:srgbClr val="000000"/>
                </a:solidFill>
                <a:cs typeface="+mn-cs"/>
              </a:rPr>
              <a:t>at </a:t>
            </a:r>
            <a:r>
              <a:rPr lang="es-ES" sz="1800" dirty="0">
                <a:solidFill>
                  <a:srgbClr val="000000"/>
                </a:solidFill>
                <a:cs typeface="+mn-cs"/>
              </a:rPr>
              <a:t>Pusan </a:t>
            </a:r>
            <a:r>
              <a:rPr lang="es-ES" sz="1800" dirty="0" err="1">
                <a:solidFill>
                  <a:srgbClr val="000000"/>
                </a:solidFill>
                <a:cs typeface="+mn-cs"/>
              </a:rPr>
              <a:t>Natl</a:t>
            </a:r>
            <a:r>
              <a:rPr lang="es-ES" sz="1800" dirty="0">
                <a:solidFill>
                  <a:srgbClr val="000000"/>
                </a:solidFill>
                <a:cs typeface="+mn-cs"/>
              </a:rPr>
              <a:t>. Univ., </a:t>
            </a:r>
            <a:endParaRPr lang="es-ES" sz="1800" dirty="0" smtClean="0">
              <a:solidFill>
                <a:srgbClr val="000000"/>
              </a:solidFill>
              <a:cs typeface="+mn-cs"/>
            </a:endParaRPr>
          </a:p>
          <a:p>
            <a:pPr lvl="1" eaLnBrk="1" hangingPunct="1">
              <a:defRPr/>
            </a:pP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Emailed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us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: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can’t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reproduce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result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/>
            </a:r>
            <a:br>
              <a:rPr lang="es-ES" sz="1800" dirty="0" smtClean="0">
                <a:solidFill>
                  <a:srgbClr val="000000"/>
                </a:solidFill>
                <a:cs typeface="+mn-cs"/>
              </a:rPr>
            </a:br>
            <a:endParaRPr lang="es-ES" sz="1800" dirty="0" smtClean="0">
              <a:solidFill>
                <a:srgbClr val="000000"/>
              </a:solidFill>
              <a:cs typeface="+mn-cs"/>
            </a:endParaRPr>
          </a:p>
          <a:p>
            <a:pPr eaLnBrk="1" hangingPunct="1">
              <a:defRPr/>
            </a:pP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May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4: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Peters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,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checking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code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,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found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error</a:t>
            </a:r>
          </a:p>
          <a:p>
            <a:pPr lvl="1" eaLnBrk="1" hangingPunct="1">
              <a:defRPr/>
            </a:pP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Manic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week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of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experiments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….</a:t>
            </a:r>
            <a:br>
              <a:rPr lang="es-ES" sz="1800" dirty="0" smtClean="0">
                <a:solidFill>
                  <a:srgbClr val="000000"/>
                </a:solidFill>
                <a:cs typeface="+mn-cs"/>
              </a:rPr>
            </a:br>
            <a:endParaRPr lang="es-ES" sz="1800" dirty="0" smtClean="0">
              <a:solidFill>
                <a:srgbClr val="000000"/>
              </a:solidFill>
              <a:cs typeface="+mn-cs"/>
            </a:endParaRPr>
          </a:p>
          <a:p>
            <a:pPr eaLnBrk="1" hangingPunct="1">
              <a:defRPr/>
            </a:pPr>
            <a:r>
              <a:rPr lang="es-ES" sz="2000" dirty="0" smtClean="0">
                <a:solidFill>
                  <a:srgbClr val="000000"/>
                </a:solidFill>
                <a:cs typeface="+mn-cs"/>
              </a:rPr>
              <a:t>May11: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results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definitely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wrong</a:t>
            </a:r>
            <a:endParaRPr lang="es-ES" sz="2000" dirty="0" smtClean="0">
              <a:solidFill>
                <a:srgbClr val="000000"/>
              </a:solidFill>
              <a:cs typeface="+mn-cs"/>
            </a:endParaRPr>
          </a:p>
          <a:p>
            <a:pPr lvl="1" eaLnBrk="1" hangingPunct="1">
              <a:defRPr/>
            </a:pPr>
            <a:r>
              <a:rPr lang="es-ES" sz="1800" dirty="0" smtClean="0">
                <a:solidFill>
                  <a:srgbClr val="000000"/>
                </a:solidFill>
                <a:cs typeface="+mn-cs"/>
              </a:rPr>
              <a:t>Emails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to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MSR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organizers</a:t>
            </a:r>
            <a:endParaRPr lang="es-ES" sz="1800" dirty="0" smtClean="0">
              <a:solidFill>
                <a:srgbClr val="000000"/>
              </a:solidFill>
              <a:cs typeface="+mn-cs"/>
            </a:endParaRPr>
          </a:p>
          <a:p>
            <a:pPr lvl="1" eaLnBrk="1" hangingPunct="1">
              <a:defRPr/>
            </a:pPr>
            <a:r>
              <a:rPr lang="es-ES" sz="1800" dirty="0" err="1" smtClean="0"/>
              <a:t>Our</a:t>
            </a:r>
            <a:r>
              <a:rPr lang="es-ES" sz="1800" dirty="0" smtClean="0"/>
              <a:t> </a:t>
            </a:r>
            <a:r>
              <a:rPr lang="es-ES" sz="1800" dirty="0" err="1" smtClean="0"/>
              <a:t>punishment</a:t>
            </a:r>
            <a:r>
              <a:rPr lang="es-ES" sz="1800" dirty="0" smtClean="0"/>
              <a:t>? </a:t>
            </a:r>
            <a:r>
              <a:rPr lang="es-ES" sz="1800" dirty="0" smtClean="0"/>
              <a:t/>
            </a:r>
            <a:br>
              <a:rPr lang="es-ES" sz="1800" dirty="0" smtClean="0"/>
            </a:br>
            <a:r>
              <a:rPr lang="es-ES" sz="1800" dirty="0" err="1" smtClean="0"/>
              <a:t>Present</a:t>
            </a:r>
            <a:r>
              <a:rPr lang="es-ES" sz="1800" dirty="0" smtClean="0"/>
              <a:t> </a:t>
            </a:r>
            <a:r>
              <a:rPr lang="es-ES" sz="1800" dirty="0" err="1" smtClean="0"/>
              <a:t>the</a:t>
            </a:r>
            <a:r>
              <a:rPr lang="es-ES" sz="1800" dirty="0" smtClean="0"/>
              <a:t> </a:t>
            </a:r>
            <a:r>
              <a:rPr lang="es-ES" sz="1800" dirty="0" err="1" smtClean="0"/>
              <a:t>paper</a:t>
            </a:r>
            <a:r>
              <a:rPr lang="es-ES" sz="1800" dirty="0" smtClean="0"/>
              <a:t> </a:t>
            </a:r>
            <a:br>
              <a:rPr lang="es-ES" sz="1800" dirty="0" smtClean="0"/>
            </a:br>
            <a:r>
              <a:rPr lang="es-ES" sz="1800" dirty="0" smtClean="0"/>
              <a:t>and </a:t>
            </a:r>
            <a:r>
              <a:rPr lang="es-ES" sz="1800" dirty="0" err="1" smtClean="0"/>
              <a:t>its</a:t>
            </a:r>
            <a:r>
              <a:rPr lang="es-ES" sz="1800" dirty="0" smtClean="0"/>
              <a:t> error</a:t>
            </a:r>
            <a:endParaRPr lang="es-ES" sz="1800" dirty="0" smtClean="0">
              <a:cs typeface="+mn-cs"/>
            </a:endParaRPr>
          </a:p>
        </p:txBody>
      </p:sp>
      <p:sp>
        <p:nvSpPr>
          <p:cNvPr id="3" name="Left-Up Arrow 2"/>
          <p:cNvSpPr/>
          <p:nvPr/>
        </p:nvSpPr>
        <p:spPr>
          <a:xfrm flipV="1">
            <a:off x="3892046" y="2276408"/>
            <a:ext cx="908554" cy="976166"/>
          </a:xfrm>
          <a:prstGeom prst="leftUp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4627417" y="2225028"/>
            <a:ext cx="2657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 dirty="0"/>
              <a:t>Btw, &lt; 3 weeks. Wow…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047" y="3252574"/>
            <a:ext cx="3724843" cy="297872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3111500" y="5572126"/>
            <a:ext cx="1936750" cy="2063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42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12" y="-60172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9714" y="811944"/>
            <a:ext cx="4778536" cy="45259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500" dirty="0" smtClean="0"/>
              <a:t>Full Prof in </a:t>
            </a:r>
            <a:r>
              <a:rPr lang="en-US" sz="1500" dirty="0"/>
              <a:t>CS </a:t>
            </a:r>
            <a:r>
              <a:rPr lang="en-US" sz="1500" dirty="0" smtClean="0"/>
              <a:t>NC State. Teaches SE and </a:t>
            </a:r>
            <a:r>
              <a:rPr lang="en-US" sz="1500" dirty="0"/>
              <a:t>automated </a:t>
            </a:r>
            <a:r>
              <a:rPr lang="en-US" sz="1500" dirty="0" smtClean="0"/>
              <a:t>SE.  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Researches   synergies  </a:t>
            </a:r>
            <a:r>
              <a:rPr lang="en-US" sz="1500" dirty="0" err="1" smtClean="0"/>
              <a:t>human+AI</a:t>
            </a:r>
            <a:r>
              <a:rPr lang="en-US" sz="1500" dirty="0" smtClean="0"/>
              <a:t>, </a:t>
            </a:r>
            <a:r>
              <a:rPr lang="en-US" sz="1500" dirty="0"/>
              <a:t>with </a:t>
            </a:r>
            <a:r>
              <a:rPr lang="en-US" sz="1500" dirty="0" smtClean="0"/>
              <a:t>focus  on data </a:t>
            </a:r>
            <a:r>
              <a:rPr lang="en-US" sz="1500" dirty="0"/>
              <a:t>mining for </a:t>
            </a:r>
            <a:r>
              <a:rPr lang="en-US" sz="1500" dirty="0" smtClean="0"/>
              <a:t>SE.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err="1" smtClean="0"/>
              <a:t>Assoc</a:t>
            </a:r>
            <a:r>
              <a:rPr lang="en-US" sz="1500" dirty="0" smtClean="0"/>
              <a:t> editor  IEEE </a:t>
            </a:r>
            <a:r>
              <a:rPr lang="en-US" sz="1500" dirty="0"/>
              <a:t>Transactions on SE, Empirical </a:t>
            </a:r>
            <a:r>
              <a:rPr lang="en-US" sz="1500" dirty="0" smtClean="0"/>
              <a:t>SE, </a:t>
            </a:r>
            <a:r>
              <a:rPr lang="en-US" sz="1500" dirty="0"/>
              <a:t>the Automated SE Journal </a:t>
            </a:r>
            <a:r>
              <a:rPr lang="en-US" sz="1500" dirty="0" smtClean="0"/>
              <a:t>, Software </a:t>
            </a:r>
            <a:r>
              <a:rPr lang="en-US" sz="1500" dirty="0"/>
              <a:t>Quality </a:t>
            </a:r>
            <a:r>
              <a:rPr lang="en-US" sz="1500" dirty="0" smtClean="0"/>
              <a:t>Journal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Was co-PC-chair for ASE’12, ICSE'15 NIER track</a:t>
            </a:r>
            <a:r>
              <a:rPr lang="en-US" sz="1500" dirty="0" smtClean="0"/>
              <a:t>.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Will be co-general chair of ICMSE'16. </a:t>
            </a:r>
            <a:r>
              <a:rPr lang="en-US" sz="1500" dirty="0" smtClean="0"/>
              <a:t/>
            </a:r>
            <a:br>
              <a:rPr lang="en-US" sz="1500" dirty="0" smtClean="0"/>
            </a:b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Author of  230+ </a:t>
            </a:r>
            <a:r>
              <a:rPr lang="en-US" sz="1500" dirty="0"/>
              <a:t>referred </a:t>
            </a:r>
            <a:r>
              <a:rPr lang="en-US" sz="1500" dirty="0" smtClean="0"/>
              <a:t>pubs</a:t>
            </a:r>
            <a:r>
              <a:rPr lang="en-US" sz="1500" dirty="0" smtClean="0"/>
              <a:t>.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 </a:t>
            </a:r>
            <a:r>
              <a:rPr lang="en-US" sz="1500" dirty="0" smtClean="0"/>
              <a:t>One of the 100th </a:t>
            </a:r>
            <a:r>
              <a:rPr lang="en-US" sz="1500" dirty="0"/>
              <a:t>most cited authors in </a:t>
            </a:r>
            <a:r>
              <a:rPr lang="en-US" sz="1500" dirty="0" smtClean="0"/>
              <a:t>SE </a:t>
            </a:r>
            <a:r>
              <a:rPr lang="en-US" sz="1500" dirty="0" smtClean="0"/>
              <a:t>(of 80,000  </a:t>
            </a:r>
            <a:r>
              <a:rPr lang="en-US" sz="1500" dirty="0" smtClean="0"/>
              <a:t>http</a:t>
            </a:r>
            <a:r>
              <a:rPr lang="en-US" sz="1500" dirty="0"/>
              <a:t>://</a:t>
            </a:r>
            <a:r>
              <a:rPr lang="en-US" sz="1500" dirty="0" err="1"/>
              <a:t>goo.gl</a:t>
            </a:r>
            <a:r>
              <a:rPr lang="en-US" sz="1500" dirty="0"/>
              <a:t>/</a:t>
            </a:r>
            <a:r>
              <a:rPr lang="en-US" sz="1500" dirty="0" err="1"/>
              <a:t>BnFJs</a:t>
            </a:r>
            <a:r>
              <a:rPr lang="en-US" sz="1500" dirty="0" smtClean="0"/>
              <a:t>).  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PI </a:t>
            </a:r>
            <a:r>
              <a:rPr lang="en-US" sz="1500" dirty="0" smtClean="0"/>
              <a:t>for NSF</a:t>
            </a:r>
            <a:r>
              <a:rPr lang="en-US" sz="1500" dirty="0"/>
              <a:t>, NIJ, </a:t>
            </a:r>
            <a:r>
              <a:rPr lang="en-US" sz="1500" dirty="0" err="1"/>
              <a:t>DoD</a:t>
            </a:r>
            <a:r>
              <a:rPr lang="en-US" sz="1500" dirty="0"/>
              <a:t>, NASA, USDA, </a:t>
            </a:r>
            <a:r>
              <a:rPr lang="en-US" sz="1500" dirty="0" smtClean="0"/>
              <a:t>and  research </a:t>
            </a:r>
            <a:r>
              <a:rPr lang="en-US" sz="1500" dirty="0"/>
              <a:t>work with private companies</a:t>
            </a:r>
            <a:r>
              <a:rPr lang="en-US" sz="1500" dirty="0" smtClean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Co-</a:t>
            </a:r>
            <a:r>
              <a:rPr lang="en-US" sz="1500" dirty="0"/>
              <a:t>founder of the PROMISE conference series </a:t>
            </a:r>
            <a:r>
              <a:rPr lang="en-US" sz="1500" dirty="0" smtClean="0"/>
              <a:t>on  reproducible </a:t>
            </a:r>
            <a:r>
              <a:rPr lang="en-US" sz="1500" dirty="0"/>
              <a:t>experiments in </a:t>
            </a:r>
            <a:r>
              <a:rPr lang="en-US" sz="1500" dirty="0" smtClean="0"/>
              <a:t>SE. 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Current </a:t>
            </a:r>
            <a:r>
              <a:rPr lang="en-US" sz="1500" dirty="0" smtClean="0"/>
              <a:t>curator PROMISE web site, SE research data </a:t>
            </a:r>
            <a:r>
              <a:rPr lang="en-US" sz="1500" dirty="0" smtClean="0">
                <a:hlinkClick r:id="rId2"/>
              </a:rPr>
              <a:t>http</a:t>
            </a:r>
            <a:r>
              <a:rPr lang="en-US" sz="1500" dirty="0">
                <a:hlinkClick r:id="rId2"/>
              </a:rPr>
              <a:t>://openscience.us/</a:t>
            </a:r>
            <a:r>
              <a:rPr lang="en-US" sz="1500" dirty="0" smtClean="0">
                <a:hlinkClick r:id="rId2"/>
              </a:rPr>
              <a:t>repo</a:t>
            </a:r>
            <a:r>
              <a:rPr lang="en-US" sz="1500" dirty="0" smtClean="0"/>
              <a:t> .  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Vita:  </a:t>
            </a:r>
            <a:r>
              <a:rPr lang="en-US" sz="1500" dirty="0" smtClean="0">
                <a:hlinkClick r:id="rId3"/>
              </a:rPr>
              <a:t>http</a:t>
            </a:r>
            <a:r>
              <a:rPr lang="en-US" sz="1500" dirty="0">
                <a:hlinkClick r:id="rId3"/>
              </a:rPr>
              <a:t>://goo.gl/</a:t>
            </a:r>
            <a:r>
              <a:rPr lang="en-US" sz="1500" dirty="0" smtClean="0">
                <a:hlinkClick r:id="rId3"/>
              </a:rPr>
              <a:t>8eNhYM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Pubs:    </a:t>
            </a:r>
            <a:r>
              <a:rPr lang="en-US" sz="1500" dirty="0" smtClean="0">
                <a:hlinkClick r:id="rId4"/>
              </a:rPr>
              <a:t>https</a:t>
            </a:r>
            <a:r>
              <a:rPr lang="en-US" sz="1500" dirty="0">
                <a:hlinkClick r:id="rId4"/>
              </a:rPr>
              <a:t>://goo.gl/</a:t>
            </a:r>
            <a:r>
              <a:rPr lang="en-US" sz="1500" dirty="0" smtClean="0">
                <a:hlinkClick r:id="rId4"/>
              </a:rPr>
              <a:t>qNQAIq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Home page:  </a:t>
            </a:r>
            <a:r>
              <a:rPr lang="en-US" sz="1500" dirty="0" smtClean="0">
                <a:hlinkClick r:id="rId5"/>
              </a:rPr>
              <a:t>http</a:t>
            </a:r>
            <a:r>
              <a:rPr lang="en-US" sz="1500" dirty="0">
                <a:hlinkClick r:id="rId5"/>
              </a:rPr>
              <a:t>://</a:t>
            </a:r>
            <a:r>
              <a:rPr lang="en-US" sz="1500" dirty="0" smtClean="0">
                <a:hlinkClick r:id="rId5"/>
              </a:rPr>
              <a:t>menzies.us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pic>
        <p:nvPicPr>
          <p:cNvPr id="7" name="Picture 6" descr="shareBookCov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35" y="4502300"/>
            <a:ext cx="1743121" cy="2147454"/>
          </a:xfrm>
          <a:prstGeom prst="rect">
            <a:avLst/>
          </a:prstGeom>
        </p:spPr>
      </p:pic>
      <p:pic>
        <p:nvPicPr>
          <p:cNvPr id="8" name="Picture 7" descr="asdbookCov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77" y="4502300"/>
            <a:ext cx="1743121" cy="21474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401" y="599693"/>
            <a:ext cx="4255974" cy="411047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698500" y="166687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22070" y="2803520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6801" y="5352482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1595" y="424179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424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71" y="541682"/>
            <a:ext cx="2696275" cy="11430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Code used in my</a:t>
            </a:r>
            <a:br>
              <a:rPr lang="en-US" sz="2000" dirty="0" smtClean="0"/>
            </a:br>
            <a:r>
              <a:rPr lang="en-US" sz="2000" dirty="0" smtClean="0"/>
              <a:t> last paper 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(1100 LOC of </a:t>
            </a:r>
            <a:r>
              <a:rPr lang="en-US" sz="2000" dirty="0"/>
              <a:t>P</a:t>
            </a:r>
            <a:r>
              <a:rPr lang="en-US" sz="2000" dirty="0" smtClean="0"/>
              <a:t>ython calling </a:t>
            </a:r>
            <a:r>
              <a:rPr lang="en-US" sz="2000" dirty="0" err="1" smtClean="0"/>
              <a:t>scikitlearn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87" y="63971"/>
            <a:ext cx="5964524" cy="6264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1" y="4540588"/>
            <a:ext cx="2696275" cy="17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5" y="1600201"/>
            <a:ext cx="3635593" cy="4525963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ECL: a higher-level set-based language (more succinct)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But if you can write it quick,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you can write it wrong, quick</a:t>
            </a:r>
            <a:r>
              <a:rPr lang="en-US" sz="1600" dirty="0" smtClean="0"/>
              <a:t>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2000" dirty="0" smtClean="0"/>
              <a:t>Implications for</a:t>
            </a:r>
          </a:p>
          <a:p>
            <a:pPr lvl="1">
              <a:spcBef>
                <a:spcPts val="0"/>
              </a:spcBef>
            </a:pPr>
            <a:r>
              <a:rPr lang="en-US" sz="1600" dirty="0" smtClean="0"/>
              <a:t>markets, ambulances, government policies, homeland security, toasters. Air safety, Nobel prizes, web-company advertising polices, do we take the family to Cairo for a holiday, </a:t>
            </a:r>
            <a:r>
              <a:rPr lang="en-US" sz="1600" dirty="0" err="1" smtClean="0"/>
              <a:t>etc</a:t>
            </a:r>
            <a:r>
              <a:rPr lang="en-US" sz="1600" dirty="0" smtClean="0"/>
              <a:t> </a:t>
            </a:r>
            <a:r>
              <a:rPr lang="en-US" sz="1600" dirty="0" err="1" smtClean="0"/>
              <a:t>etc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69" y="1360988"/>
            <a:ext cx="4920814" cy="50400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68313" y="444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UY" dirty="0"/>
              <a:t>S</a:t>
            </a:r>
            <a:r>
              <a:rPr lang="es-UY" dirty="0" smtClean="0"/>
              <a:t>cripting error issues: </a:t>
            </a:r>
            <a:br>
              <a:rPr lang="es-UY" dirty="0" smtClean="0"/>
            </a:br>
            <a:r>
              <a:rPr lang="es-UY" dirty="0" smtClean="0"/>
              <a:t>use higher-level languages?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224471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/>
            <a:r>
              <a:rPr lang="en-US" sz="4400" dirty="0" smtClean="0">
                <a:solidFill>
                  <a:srgbClr val="000000"/>
                </a:solidFill>
              </a:rPr>
              <a:t>The </a:t>
            </a:r>
            <a:r>
              <a:rPr lang="en-US" sz="4400" dirty="0" smtClean="0">
                <a:solidFill>
                  <a:srgbClr val="000000"/>
                </a:solidFill>
              </a:rPr>
              <a:t>variability </a:t>
            </a:r>
            <a:r>
              <a:rPr lang="en-US" sz="4400" dirty="0" smtClean="0">
                <a:solidFill>
                  <a:srgbClr val="000000"/>
                </a:solidFill>
              </a:rPr>
              <a:t>problem</a:t>
            </a:r>
            <a:endParaRPr lang="en-US" sz="4400" dirty="0" smtClean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79" y="1715656"/>
            <a:ext cx="443807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err="1" smtClean="0"/>
              <a:t>Devanbu</a:t>
            </a:r>
            <a:r>
              <a:rPr lang="en-US" sz="2400" dirty="0" smtClean="0"/>
              <a:t> et al. </a:t>
            </a:r>
            <a:r>
              <a:rPr lang="en-US" sz="2400" dirty="0">
                <a:solidFill>
                  <a:srgbClr val="000000"/>
                </a:solidFill>
              </a:rPr>
              <a:t>ASE’11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i="1" dirty="0" smtClean="0"/>
              <a:t>Ecological </a:t>
            </a:r>
            <a:r>
              <a:rPr lang="en-US" sz="2400" i="1" dirty="0" smtClean="0">
                <a:solidFill>
                  <a:srgbClr val="000000"/>
                </a:solidFill>
              </a:rPr>
              <a:t>Inference</a:t>
            </a:r>
            <a:br>
              <a:rPr lang="en-US" sz="2400" i="1" dirty="0" smtClean="0">
                <a:solidFill>
                  <a:srgbClr val="000000"/>
                </a:solidFill>
              </a:rPr>
            </a:br>
            <a:endParaRPr lang="en-US" sz="2400" i="1" dirty="0" smtClean="0">
              <a:solidFill>
                <a:srgbClr val="000000"/>
              </a:solidFill>
            </a:endParaRPr>
          </a:p>
          <a:p>
            <a:r>
              <a:rPr lang="en-US" sz="2400" dirty="0" err="1" smtClean="0">
                <a:solidFill>
                  <a:srgbClr val="000000"/>
                </a:solidFill>
              </a:rPr>
              <a:t>Betternburg</a:t>
            </a:r>
            <a:r>
              <a:rPr lang="en-US" sz="2400" dirty="0" smtClean="0">
                <a:solidFill>
                  <a:srgbClr val="000000"/>
                </a:solidFill>
              </a:rPr>
              <a:t> et al. MSR</a:t>
            </a:r>
            <a:r>
              <a:rPr lang="en-US" sz="2400" dirty="0">
                <a:solidFill>
                  <a:srgbClr val="000000"/>
                </a:solidFill>
              </a:rPr>
              <a:t>’</a:t>
            </a:r>
            <a:r>
              <a:rPr lang="en-US" sz="2400" dirty="0" smtClean="0">
                <a:solidFill>
                  <a:srgbClr val="000000"/>
                </a:solidFill>
              </a:rPr>
              <a:t>12</a:t>
            </a:r>
            <a:br>
              <a:rPr lang="en-US" sz="2400" dirty="0" smtClean="0">
                <a:solidFill>
                  <a:srgbClr val="000000"/>
                </a:solidFill>
              </a:rPr>
            </a:br>
            <a:r>
              <a:rPr lang="en-US" sz="2400" i="1" dirty="0" smtClean="0">
                <a:solidFill>
                  <a:srgbClr val="000000"/>
                </a:solidFill>
              </a:rPr>
              <a:t>Think local, act global, </a:t>
            </a:r>
            <a:r>
              <a:rPr lang="en-US" sz="2400" dirty="0" smtClean="0">
                <a:solidFill>
                  <a:srgbClr val="000000"/>
                </a:solidFill>
              </a:rPr>
              <a:t/>
            </a:r>
            <a:br>
              <a:rPr lang="en-US" sz="2400" dirty="0" smtClean="0">
                <a:solidFill>
                  <a:srgbClr val="000000"/>
                </a:solidFill>
              </a:rPr>
            </a:b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Menzies et al. TSE’13</a:t>
            </a:r>
            <a:br>
              <a:rPr lang="en-US" sz="2400" dirty="0" smtClean="0">
                <a:solidFill>
                  <a:srgbClr val="000000"/>
                </a:solidFill>
              </a:rPr>
            </a:br>
            <a:r>
              <a:rPr lang="en-US" sz="2400" i="1" dirty="0" smtClean="0">
                <a:solidFill>
                  <a:srgbClr val="000000"/>
                </a:solidFill>
              </a:rPr>
              <a:t>Local versus Global learning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br>
              <a:rPr lang="en-US" sz="2400" dirty="0" smtClean="0">
                <a:solidFill>
                  <a:srgbClr val="000000"/>
                </a:solidFill>
              </a:rPr>
            </a:b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Yang et al</a:t>
            </a:r>
            <a:r>
              <a:rPr lang="en-US" sz="2400" dirty="0" smtClean="0"/>
              <a:t>.</a:t>
            </a:r>
            <a:r>
              <a:rPr lang="en-US" sz="2400" dirty="0"/>
              <a:t> IST’</a:t>
            </a:r>
            <a:r>
              <a:rPr lang="en-US" sz="2400" dirty="0" smtClean="0"/>
              <a:t>13</a:t>
            </a:r>
            <a:br>
              <a:rPr lang="en-US" sz="2400" dirty="0" smtClean="0"/>
            </a:br>
            <a:r>
              <a:rPr lang="en-US" sz="2400" dirty="0" smtClean="0"/>
              <a:t> </a:t>
            </a:r>
            <a:r>
              <a:rPr lang="en-US" sz="2400" i="1" dirty="0" smtClean="0"/>
              <a:t>Handling local bias, </a:t>
            </a:r>
            <a:br>
              <a:rPr lang="en-US" sz="2400" i="1" dirty="0" smtClean="0"/>
            </a:br>
            <a:endParaRPr lang="en-US" sz="2400" i="1" dirty="0" smtClean="0"/>
          </a:p>
          <a:p>
            <a:r>
              <a:rPr lang="en-US" sz="2400" dirty="0" err="1" smtClean="0"/>
              <a:t>Minku</a:t>
            </a:r>
            <a:r>
              <a:rPr lang="en-US" sz="2400" dirty="0" smtClean="0"/>
              <a:t> et al. </a:t>
            </a:r>
            <a:r>
              <a:rPr lang="en-US" sz="24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ICSE’</a:t>
            </a:r>
            <a:r>
              <a:rPr lang="en-US" sz="2400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14</a:t>
            </a:r>
            <a:r>
              <a:rPr lang="en-US" sz="2400" dirty="0">
                <a:solidFill>
                  <a:srgbClr val="000000"/>
                </a:solidFill>
              </a:rPr>
              <a:t/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GB" sz="24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Best </a:t>
            </a:r>
            <a:r>
              <a:rPr lang="en-GB" sz="2400" i="1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Use of Cross-Company </a:t>
            </a:r>
            <a:r>
              <a:rPr lang="en-GB" sz="24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Data</a:t>
            </a:r>
            <a:endParaRPr lang="en-US" sz="2400" i="1" dirty="0" smtClean="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839" y="1900383"/>
            <a:ext cx="4310063" cy="3070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3255819" y="5056911"/>
            <a:ext cx="1438558" cy="357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43184" y="2020456"/>
            <a:ext cx="2673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Using ensemble data</a:t>
            </a:r>
          </a:p>
          <a:p>
            <a:r>
              <a:rPr lang="en-US" dirty="0">
                <a:solidFill>
                  <a:srgbClr val="0000FF"/>
                </a:solidFill>
              </a:rPr>
              <a:t>Using local data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818" y="1900383"/>
            <a:ext cx="635000" cy="2683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695162" y="3183840"/>
            <a:ext cx="223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Error     (less is better)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0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56374" y="4288967"/>
            <a:ext cx="1273326" cy="116955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http://</a:t>
            </a:r>
            <a:r>
              <a:rPr lang="en-US" sz="1400" dirty="0" err="1">
                <a:solidFill>
                  <a:schemeClr val="tx1"/>
                </a:solidFill>
              </a:rPr>
              <a:t>fivethirtyeight.com</a:t>
            </a:r>
            <a:r>
              <a:rPr lang="en-US" sz="1400" dirty="0">
                <a:solidFill>
                  <a:schemeClr val="tx1"/>
                </a:solidFill>
              </a:rPr>
              <a:t>/features/science-</a:t>
            </a:r>
            <a:r>
              <a:rPr lang="en-US" sz="1400" dirty="0" err="1">
                <a:solidFill>
                  <a:schemeClr val="tx1"/>
                </a:solidFill>
              </a:rPr>
              <a:t>isnt</a:t>
            </a:r>
            <a:r>
              <a:rPr lang="en-US" sz="1400" dirty="0">
                <a:solidFill>
                  <a:schemeClr val="tx1"/>
                </a:solidFill>
              </a:rPr>
              <a:t>-broken/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25" y="1571625"/>
            <a:ext cx="6521974" cy="507441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68313" y="444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UY" dirty="0" smtClean="0"/>
              <a:t>Issues with analyst choices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18660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16074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Software analytics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dirty="0" smtClean="0"/>
              <a:t>Defect prediction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dirty="0" smtClean="0"/>
              <a:t>Many of the same learners,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dirty="0" smtClean="0"/>
              <a:t>Many of the same data sets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42 papers,</a:t>
            </a:r>
            <a:br>
              <a:rPr lang="en-US" sz="2000" dirty="0" smtClean="0"/>
            </a:br>
            <a:r>
              <a:rPr lang="en-US" sz="2000" dirty="0" smtClean="0"/>
              <a:t> top journals,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 23 author groups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2002 to 2010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Y-axis measures</a:t>
            </a:r>
            <a:br>
              <a:rPr lang="en-US" sz="2000" dirty="0" smtClean="0"/>
            </a:br>
            <a:r>
              <a:rPr lang="en-US" sz="2000" dirty="0" smtClean="0"/>
              <a:t>mean performance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8" y="1145306"/>
            <a:ext cx="3833409" cy="1077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499" y="1191984"/>
            <a:ext cx="4298735" cy="51463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70436" y="5962089"/>
            <a:ext cx="5095876" cy="7848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500" dirty="0" smtClean="0">
                <a:solidFill>
                  <a:schemeClr val="tx1"/>
                </a:solidFill>
              </a:rPr>
              <a:t>Researcher </a:t>
            </a:r>
            <a:r>
              <a:rPr lang="en-US" sz="1500" dirty="0">
                <a:solidFill>
                  <a:schemeClr val="tx1"/>
                </a:solidFill>
              </a:rPr>
              <a:t>Bias: The Use of Machine Learning in Software Defect Prediction, Martin </a:t>
            </a:r>
            <a:r>
              <a:rPr lang="en-US" sz="1500" dirty="0" err="1">
                <a:solidFill>
                  <a:schemeClr val="tx1"/>
                </a:solidFill>
              </a:rPr>
              <a:t>Shepperd</a:t>
            </a:r>
            <a:r>
              <a:rPr lang="en-US" sz="1500" dirty="0">
                <a:solidFill>
                  <a:schemeClr val="tx1"/>
                </a:solidFill>
              </a:rPr>
              <a:t>, 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smtClean="0">
                <a:solidFill>
                  <a:schemeClr val="tx1"/>
                </a:solidFill>
              </a:rPr>
              <a:t>David </a:t>
            </a:r>
            <a:r>
              <a:rPr lang="en-US" sz="1500" dirty="0">
                <a:solidFill>
                  <a:schemeClr val="tx1"/>
                </a:solidFill>
              </a:rPr>
              <a:t>Bowes, and Tracy Hall, IEEE TRANS on Soft. Eng. ,  40(6), JUNE 2014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68313" y="444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UY" dirty="0" smtClean="0"/>
              <a:t>Issues with analyst choices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932442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Increasing use of “discover” software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tools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Systematic errors in the “discover”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b="1" dirty="0"/>
              <a:t>Next gen software tools to reduce those </a:t>
            </a:r>
            <a:r>
              <a:rPr lang="en-US" sz="2400" b="1" dirty="0" smtClean="0"/>
              <a:t>errors</a:t>
            </a:r>
            <a:br>
              <a:rPr lang="en-US" sz="2400" b="1" dirty="0" smtClean="0"/>
            </a:br>
            <a:endParaRPr lang="en-US" sz="2400" b="1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12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110" y="2589792"/>
            <a:ext cx="4589235" cy="4268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WHERE: fast spectral </a:t>
            </a:r>
            <a:br>
              <a:rPr lang="en-US" dirty="0" smtClean="0"/>
            </a:br>
            <a:r>
              <a:rPr lang="en-US" dirty="0" smtClean="0"/>
              <a:t>top-down divisive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7725"/>
            <a:ext cx="8229600" cy="4525963"/>
          </a:xfrm>
        </p:spPr>
        <p:txBody>
          <a:bodyPr>
            <a:noAutofit/>
          </a:bodyPr>
          <a:lstStyle/>
          <a:p>
            <a:r>
              <a:rPr lang="en-US" sz="1800" dirty="0" smtClean="0"/>
              <a:t>Spectral:  works on eigenvectors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dirty="0" smtClean="0"/>
              <a:t>Fast:  works on an approximation to eigenvectors (the FASTMAP heuristic)</a:t>
            </a:r>
            <a:br>
              <a:rPr lang="en-US" sz="1800" dirty="0" smtClean="0"/>
            </a:br>
            <a:r>
              <a:rPr lang="en-US" sz="1800" dirty="0" err="1" smtClean="0"/>
              <a:t>Faloutsos</a:t>
            </a:r>
            <a:r>
              <a:rPr lang="en-US" sz="1800" dirty="0"/>
              <a:t>  [1995</a:t>
            </a:r>
            <a:r>
              <a:rPr lang="en-US" sz="1800" dirty="0" smtClean="0"/>
              <a:t>]. A  O</a:t>
            </a:r>
            <a:r>
              <a:rPr lang="en-US" sz="1800" dirty="0"/>
              <a:t>(2N) generation of axis of large variability</a:t>
            </a:r>
          </a:p>
          <a:p>
            <a:pPr lvl="1" indent="-280988">
              <a:buFont typeface="Arial"/>
              <a:buChar char="•"/>
            </a:pPr>
            <a:r>
              <a:rPr lang="en-US" sz="1800" dirty="0"/>
              <a:t>Pick any point </a:t>
            </a:r>
            <a:r>
              <a:rPr lang="en-US" sz="1800" dirty="0" smtClean="0"/>
              <a:t>X; </a:t>
            </a:r>
            <a:endParaRPr lang="en-US" sz="1800" dirty="0"/>
          </a:p>
          <a:p>
            <a:pPr lvl="1" indent="-280988">
              <a:buFont typeface="Arial"/>
              <a:buChar char="•"/>
            </a:pPr>
            <a:r>
              <a:rPr lang="en-US" sz="1800" dirty="0" smtClean="0"/>
              <a:t>Find E= East =  </a:t>
            </a:r>
            <a:r>
              <a:rPr lang="en-US" sz="1800" dirty="0"/>
              <a:t>furthest from </a:t>
            </a:r>
            <a:r>
              <a:rPr lang="en-US" sz="1800" dirty="0" smtClean="0"/>
              <a:t>X, </a:t>
            </a:r>
            <a:endParaRPr lang="en-US" sz="1800" dirty="0"/>
          </a:p>
          <a:p>
            <a:pPr lvl="1" indent="-280988">
              <a:buFont typeface="Arial"/>
              <a:buChar char="•"/>
            </a:pPr>
            <a:r>
              <a:rPr lang="en-US" sz="1800" dirty="0" smtClean="0"/>
              <a:t> Find W = West  </a:t>
            </a:r>
            <a:r>
              <a:rPr lang="en-US" sz="1800" dirty="0"/>
              <a:t>furthest from </a:t>
            </a:r>
            <a:r>
              <a:rPr lang="en-US" sz="1800" dirty="0" smtClean="0"/>
              <a:t>East. </a:t>
            </a:r>
          </a:p>
          <a:p>
            <a:pPr lvl="1" indent="-280988">
              <a:buFont typeface="Arial"/>
              <a:buChar char="•"/>
            </a:pPr>
            <a:r>
              <a:rPr lang="en-US" sz="1800" dirty="0" smtClean="0"/>
              <a:t>East, West = “the poles”</a:t>
            </a:r>
          </a:p>
          <a:p>
            <a:pPr marL="461962" lvl="1" indent="0">
              <a:buNone/>
            </a:pPr>
            <a:endParaRPr lang="en-US" sz="1800" dirty="0"/>
          </a:p>
          <a:p>
            <a:r>
              <a:rPr lang="en-US" sz="1800" dirty="0" smtClean="0"/>
              <a:t>All </a:t>
            </a:r>
            <a:r>
              <a:rPr lang="en-US" sz="1800" dirty="0"/>
              <a:t>points have distance </a:t>
            </a:r>
            <a:r>
              <a:rPr lang="en-US" sz="1800" dirty="0" err="1"/>
              <a:t>a,b</a:t>
            </a:r>
            <a:r>
              <a:rPr lang="en-US" sz="1800" dirty="0"/>
              <a:t> to </a:t>
            </a:r>
            <a:r>
              <a:rPr lang="en-US" sz="1800" dirty="0" smtClean="0"/>
              <a:t>(E,</a:t>
            </a:r>
            <a:r>
              <a:rPr lang="en-US" sz="1800" dirty="0"/>
              <a:t>W</a:t>
            </a:r>
            <a:r>
              <a:rPr lang="en-US" sz="1800" dirty="0" smtClean="0"/>
              <a:t>) </a:t>
            </a:r>
            <a:endParaRPr lang="en-US" sz="1800" dirty="0"/>
          </a:p>
          <a:p>
            <a:pPr lvl="1" indent="-227013">
              <a:buFont typeface="Arial"/>
              <a:buChar char="•"/>
            </a:pPr>
            <a:r>
              <a:rPr lang="en-US" sz="1800" dirty="0"/>
              <a:t>c = </a:t>
            </a:r>
            <a:r>
              <a:rPr lang="en-US" sz="1800" dirty="0" err="1"/>
              <a:t>dist</a:t>
            </a:r>
            <a:r>
              <a:rPr lang="en-US" sz="1800" dirty="0" smtClean="0"/>
              <a:t>(E,</a:t>
            </a:r>
            <a:r>
              <a:rPr lang="en-US" sz="1800" dirty="0"/>
              <a:t>E</a:t>
            </a:r>
            <a:r>
              <a:rPr lang="en-US" sz="1800" dirty="0" smtClean="0"/>
              <a:t>)</a:t>
            </a:r>
            <a:endParaRPr lang="en-US" sz="1800" dirty="0"/>
          </a:p>
          <a:p>
            <a:pPr lvl="1" indent="-227013">
              <a:buFont typeface="Arial"/>
              <a:buChar char="•"/>
            </a:pPr>
            <a:r>
              <a:rPr lang="en-US" sz="1800" dirty="0" smtClean="0"/>
              <a:t>x </a:t>
            </a:r>
            <a:r>
              <a:rPr lang="en-US" sz="1800" dirty="0"/>
              <a:t>= (a</a:t>
            </a:r>
            <a:r>
              <a:rPr lang="en-US" sz="1800" baseline="30000" dirty="0"/>
              <a:t>2</a:t>
            </a:r>
            <a:r>
              <a:rPr lang="en-US" sz="1800" dirty="0"/>
              <a:t> + c</a:t>
            </a:r>
            <a:r>
              <a:rPr lang="en-US" sz="1800" baseline="30000" dirty="0"/>
              <a:t>2</a:t>
            </a:r>
            <a:r>
              <a:rPr lang="en-US" sz="1800" dirty="0"/>
              <a:t> − b</a:t>
            </a:r>
            <a:r>
              <a:rPr lang="en-US" sz="1800" baseline="30000" dirty="0"/>
              <a:t>2</a:t>
            </a:r>
            <a:r>
              <a:rPr lang="en-US" sz="1800" dirty="0"/>
              <a:t>)/2c 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endParaRPr lang="en-US" sz="1800" dirty="0"/>
          </a:p>
          <a:p>
            <a:r>
              <a:rPr lang="en-US" sz="1800" dirty="0"/>
              <a:t>Find median(x</a:t>
            </a:r>
            <a:r>
              <a:rPr lang="en-US" sz="1800" dirty="0" smtClean="0"/>
              <a:t>), </a:t>
            </a:r>
            <a:r>
              <a:rPr lang="en-US" sz="1800" dirty="0" err="1"/>
              <a:t>r</a:t>
            </a:r>
            <a:r>
              <a:rPr lang="en-US" sz="1800" dirty="0" err="1" smtClean="0"/>
              <a:t>ecurse</a:t>
            </a:r>
            <a:r>
              <a:rPr lang="en-US" sz="1800" dirty="0" smtClean="0"/>
              <a:t> on each half</a:t>
            </a:r>
            <a:endParaRPr lang="en-US" sz="1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23980" y="2164987"/>
            <a:ext cx="82454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buNone/>
            </a:pPr>
            <a:r>
              <a:rPr lang="en-US" sz="1700" dirty="0" smtClean="0"/>
              <a:t> </a:t>
            </a:r>
            <a:endParaRPr lang="en-US" sz="1700" dirty="0" smtClean="0"/>
          </a:p>
          <a:p>
            <a:pPr lvl="1" indent="-227013">
              <a:buFont typeface="Arial"/>
              <a:buChar char="•"/>
            </a:pPr>
            <a:endParaRPr lang="en-US" sz="2000" dirty="0" smtClean="0"/>
          </a:p>
          <a:p>
            <a:pPr lvl="1" indent="-227013"/>
            <a:endParaRPr lang="en-US" sz="20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06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</a:t>
            </a:r>
            <a:r>
              <a:rPr lang="en-US" dirty="0" smtClean="0"/>
              <a:t>lustering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compression</a:t>
            </a:r>
            <a:br>
              <a:rPr lang="en-US" dirty="0" smtClean="0"/>
            </a:br>
            <a:r>
              <a:rPr lang="en-US" dirty="0" smtClean="0"/>
              <a:t>(poles = approximate shape of data)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69042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5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37617" y="5516086"/>
            <a:ext cx="4119058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Ekrem</a:t>
            </a:r>
            <a:r>
              <a:rPr lang="en-US" dirty="0" smtClean="0"/>
              <a:t> XXX variance </a:t>
            </a:r>
            <a:r>
              <a:rPr lang="en-US" dirty="0" err="1" smtClean="0"/>
              <a:t>cunstrees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917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69042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5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37617" y="5516086"/>
            <a:ext cx="4119058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Andrew Butcher (WVU) and me, TSE’13, Local versus global. Models from all data have worse medians and larger variances than models from WHERE’s clusters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clustering </a:t>
            </a:r>
            <a:r>
              <a:rPr lang="en-US" smtClean="0">
                <a:sym typeface="Wingdings"/>
              </a:rPr>
              <a:t> </a:t>
            </a:r>
            <a:r>
              <a:rPr lang="en-US" smtClean="0"/>
              <a:t>compression</a:t>
            </a:r>
            <a:br>
              <a:rPr lang="en-US" smtClean="0"/>
            </a:br>
            <a:r>
              <a:rPr lang="en-US" smtClean="0"/>
              <a:t>(poles = approximate shape of data)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prediction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Call each leaf one “class”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Run a decision tree learner to find a model for the “classes”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969534" y="5553163"/>
            <a:ext cx="418918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Vasil</a:t>
            </a:r>
            <a:r>
              <a:rPr lang="en-US" dirty="0"/>
              <a:t> </a:t>
            </a:r>
            <a:r>
              <a:rPr lang="en-US" dirty="0" err="1" smtClean="0"/>
              <a:t>Papakroni</a:t>
            </a:r>
            <a:r>
              <a:rPr lang="en-US" dirty="0" smtClean="0"/>
              <a:t>, WVU masters thesis, 2012</a:t>
            </a:r>
          </a:p>
          <a:p>
            <a:pPr algn="ctr"/>
            <a:r>
              <a:rPr lang="en-US" dirty="0" smtClean="0"/>
              <a:t>Prediction using WHERE’s clusters works </a:t>
            </a:r>
          </a:p>
          <a:p>
            <a:pPr algn="ctr"/>
            <a:r>
              <a:rPr lang="en-US" dirty="0" smtClean="0"/>
              <a:t>Just as well as other standard methods  </a:t>
            </a:r>
          </a:p>
          <a:p>
            <a:pPr algn="ctr"/>
            <a:r>
              <a:rPr lang="en-US" dirty="0" smtClean="0"/>
              <a:t>(for software effort and defect estimation)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71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But before we start….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…. why  that roadmap?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22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rediction </a:t>
            </a:r>
            <a:r>
              <a:rPr lang="en-US" dirty="0" smtClean="0">
                <a:sym typeface="Wingdings"/>
              </a:rPr>
              <a:t> planning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1952625"/>
            <a:ext cx="43931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If the prediction is “bad”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Find a nearby leaf with “better” predictions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Branch1= decision branch to “bad”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Branch2 = decision branch to “better”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Plan = Branch2 – Branch1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420937" y="5828842"/>
            <a:ext cx="461962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Rahul Krishna (Ph.D. scholar, NC state) and me,  submission to</a:t>
            </a:r>
            <a:r>
              <a:rPr lang="en-US" dirty="0"/>
              <a:t> </a:t>
            </a:r>
            <a:r>
              <a:rPr lang="en-US" dirty="0" smtClean="0"/>
              <a:t>ICSE’16.  Planning over WHERE </a:t>
            </a:r>
          </a:p>
          <a:p>
            <a:pPr algn="ctr"/>
            <a:r>
              <a:rPr lang="en-US" dirty="0" smtClean="0"/>
              <a:t>clusters very effective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35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privacy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Don’t share all the data, just the poles.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100% privacy on data not in poles</a:t>
            </a:r>
          </a:p>
          <a:p>
            <a:pPr lvl="1"/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Don’t share the poles exactly,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Mutate them slightly, along, away from axis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460530" y="5984875"/>
            <a:ext cx="5207187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Hides the individuals, preserves the shape of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519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>
                <a:sym typeface="Wingdings"/>
              </a:rPr>
              <a:t> </a:t>
            </a:r>
            <a:r>
              <a:rPr lang="en-US" dirty="0" smtClean="0"/>
              <a:t>anomaly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WHERE’s trees are a O(log(N)) time index to the leaves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Test data is “alien” if, after falling to its nearest leaf, it is outside of the poles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2203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274638"/>
            <a:ext cx="8635999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anomaly detection </a:t>
            </a:r>
            <a:r>
              <a:rPr lang="en-US" sz="3600" dirty="0" smtClean="0">
                <a:sym typeface="Wingdings"/>
              </a:rPr>
              <a:t> certification envelope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If new test case anomalous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Then flash some warning (test data out of scope of training data! conclusions may be wrong! )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2542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anomaly detection </a:t>
            </a:r>
            <a:r>
              <a:rPr lang="en-US" sz="3600" dirty="0" smtClean="0">
                <a:sym typeface="Wingdings"/>
              </a:rPr>
              <a:t> </a:t>
            </a:r>
            <a:r>
              <a:rPr lang="en-US" sz="3600" dirty="0" smtClean="0"/>
              <a:t>pollution marking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2381250"/>
            <a:ext cx="377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Mark in as polluted all sub-trees with more than X% anomalies</a:t>
            </a:r>
          </a:p>
          <a:p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making conclusions, stay away from the polluted sub-trees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4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pollution marking </a:t>
            </a:r>
            <a:r>
              <a:rPr lang="en-US" sz="3600" dirty="0" smtClean="0">
                <a:sym typeface="Wingdings"/>
              </a:rPr>
              <a:t> incremental repair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127250"/>
            <a:ext cx="426611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In all sub-trees, keep a sample of data plus any anomalies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too many pollution markers, </a:t>
            </a:r>
            <a:r>
              <a:rPr lang="en-US" sz="2400" dirty="0" err="1" smtClean="0"/>
              <a:t>recluster</a:t>
            </a:r>
            <a:r>
              <a:rPr lang="en-US" sz="2400" dirty="0" smtClean="0"/>
              <a:t> just that sub-tree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Dianne Gordon-Spears (2002): such hierarchical incremental repair 10,000 times faster than global reorganizations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09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ym typeface="Wingdings"/>
              </a:rPr>
              <a:t>incremental repair  streaming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381250"/>
            <a:ext cx="4266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Incremental repair</a:t>
            </a:r>
            <a:br>
              <a:rPr lang="en-US" sz="2400" dirty="0" smtClean="0"/>
            </a:br>
            <a:r>
              <a:rPr lang="en-US" sz="2400" dirty="0" smtClean="0"/>
              <a:t> a.k.a. stream mining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77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compression to </a:t>
            </a:r>
            <a:br>
              <a:rPr lang="en-US" dirty="0" smtClean="0"/>
            </a:br>
            <a:r>
              <a:rPr lang="en-US" dirty="0" smtClean="0"/>
              <a:t>privacy to sharing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4876" y="1952625"/>
            <a:ext cx="7937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Create a community of data owners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Pass </a:t>
            </a:r>
            <a:r>
              <a:rPr lang="en-US" sz="2400" dirty="0" err="1" smtClean="0"/>
              <a:t>aro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[clustering [compression [prediction planning </a:t>
            </a:r>
            <a:r>
              <a:rPr lang="en-US" sz="2400" dirty="0" smtClean="0"/>
              <a:t>]</a:t>
            </a:r>
            <a:br>
              <a:rPr lang="en-US" sz="2400" dirty="0" smtClean="0"/>
            </a:br>
            <a:r>
              <a:rPr lang="en-US" sz="2400" dirty="0" smtClean="0"/>
              <a:t>     </a:t>
            </a:r>
            <a:r>
              <a:rPr lang="en-US" sz="2400" dirty="0"/>
              <a:t>[</a:t>
            </a:r>
            <a:r>
              <a:rPr lang="en-US" sz="2400" dirty="0" err="1"/>
              <a:t>anomalyDetection</a:t>
            </a:r>
            <a:r>
              <a:rPr lang="en-US" sz="2400" dirty="0"/>
              <a:t> </a:t>
            </a:r>
            <a:r>
              <a:rPr lang="en-US" sz="2400" dirty="0" err="1"/>
              <a:t>certificationEnvelope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smtClean="0"/>
              <a:t>     [</a:t>
            </a:r>
            <a:r>
              <a:rPr lang="en-US" sz="2400" dirty="0" err="1"/>
              <a:t>pollutionMarking</a:t>
            </a:r>
            <a:r>
              <a:rPr lang="en-US" sz="2400" dirty="0"/>
              <a:t> [</a:t>
            </a:r>
            <a:r>
              <a:rPr lang="en-US" sz="2400" dirty="0" err="1"/>
              <a:t>incrementalRepair</a:t>
            </a:r>
            <a:r>
              <a:rPr lang="en-US" sz="2400" dirty="0"/>
              <a:t> streaming]]]]]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0530" y="5984875"/>
            <a:ext cx="322395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LACE2,  ICSE’14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909082"/>
            <a:ext cx="52578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89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Increasing use of “discover” software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tools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Systematic errors in the “discover”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Next gen software tools to reduce those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errors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b="1" dirty="0"/>
              <a:t>Prelim </a:t>
            </a:r>
            <a:r>
              <a:rPr lang="en-US" sz="2400" b="1" dirty="0" smtClean="0"/>
              <a:t>results</a:t>
            </a:r>
          </a:p>
          <a:p>
            <a:endParaRPr lang="en-US" sz="2400" b="1" dirty="0"/>
          </a:p>
          <a:p>
            <a:r>
              <a:rPr lang="en-US" sz="2400" b="1" dirty="0" smtClean="0"/>
              <a:t>Frequently asked questions</a:t>
            </a:r>
            <a:endParaRPr lang="en-US" sz="24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70558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data mining tools </a:t>
            </a:r>
            <a:br>
              <a:rPr lang="en-US" dirty="0" smtClean="0"/>
            </a:br>
            <a:r>
              <a:rPr lang="en-US" dirty="0" smtClean="0"/>
              <a:t>should, and can, do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Operating systems do more than just schedule processes.</a:t>
            </a:r>
          </a:p>
          <a:p>
            <a:pPr lvl="1"/>
            <a:r>
              <a:rPr lang="en-US" sz="1800" dirty="0" smtClean="0"/>
              <a:t>They offer many other services</a:t>
            </a:r>
          </a:p>
          <a:p>
            <a:pPr lvl="1"/>
            <a:r>
              <a:rPr lang="en-US" sz="1800" dirty="0" smtClean="0"/>
              <a:t>File systems</a:t>
            </a:r>
          </a:p>
          <a:p>
            <a:pPr lvl="1"/>
            <a:r>
              <a:rPr lang="en-US" sz="1800" dirty="0" smtClean="0"/>
              <a:t>Network connections</a:t>
            </a:r>
          </a:p>
          <a:p>
            <a:pPr lvl="1"/>
            <a:r>
              <a:rPr lang="en-US" sz="1800" dirty="0" smtClean="0"/>
              <a:t>Memor</a:t>
            </a:r>
            <a:r>
              <a:rPr lang="en-US" sz="1800" dirty="0" smtClean="0"/>
              <a:t>y management</a:t>
            </a:r>
          </a:p>
          <a:p>
            <a:pPr lvl="1"/>
            <a:r>
              <a:rPr lang="en-US" sz="1800" dirty="0" smtClean="0"/>
              <a:t>Journaling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mining tool kits should offer more than just </a:t>
            </a:r>
            <a:r>
              <a:rPr lang="en-US" sz="2000" dirty="0" smtClean="0"/>
              <a:t>predictors.</a:t>
            </a:r>
            <a:endParaRPr lang="en-US" sz="2000" dirty="0"/>
          </a:p>
          <a:p>
            <a:pPr lvl="1"/>
            <a:r>
              <a:rPr lang="en-US" sz="1600" dirty="0" smtClean="0"/>
              <a:t>A whole </a:t>
            </a:r>
            <a:r>
              <a:rPr lang="en-US" sz="1600" dirty="0"/>
              <a:t>host of facilities for sharing, privacy, compression, planning, anomaly detection, </a:t>
            </a:r>
            <a:r>
              <a:rPr lang="en-US" sz="1600" dirty="0" err="1"/>
              <a:t>etc</a:t>
            </a:r>
            <a:r>
              <a:rPr lang="en-US" sz="1600" dirty="0"/>
              <a:t> </a:t>
            </a:r>
            <a:r>
              <a:rPr lang="en-US" sz="1600" dirty="0" err="1" smtClean="0"/>
              <a:t>etc</a:t>
            </a:r>
            <a:endParaRPr lang="en-US" sz="1600" dirty="0"/>
          </a:p>
          <a:p>
            <a:pPr lvl="1"/>
            <a:r>
              <a:rPr lang="en-US" sz="1600" dirty="0"/>
              <a:t>Turns out, there are simple data structures that can support all the </a:t>
            </a:r>
            <a:r>
              <a:rPr lang="en-US" sz="1600" dirty="0" smtClean="0"/>
              <a:t>above</a:t>
            </a:r>
            <a:endParaRPr lang="en-US" sz="1600" dirty="0"/>
          </a:p>
          <a:p>
            <a:pPr lvl="1"/>
            <a:r>
              <a:rPr lang="en-US" sz="1600" dirty="0"/>
              <a:t>This talk: WHERE (but no doubt there are other data structures as well)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37" y="4452313"/>
            <a:ext cx="4283660" cy="23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83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930" y="251556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Welcome to </a:t>
            </a:r>
            <a:r>
              <a:rPr lang="en-US" dirty="0" smtClean="0"/>
              <a:t>my </a:t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/>
              <a:t>Minority Report”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765776" y="1985826"/>
            <a:ext cx="5327073" cy="487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For the </a:t>
            </a:r>
            <a:br>
              <a:rPr lang="en-US" sz="2400" dirty="0" smtClean="0"/>
            </a:br>
            <a:r>
              <a:rPr lang="en-US" sz="2400" dirty="0" smtClean="0"/>
              <a:t>“majority” report </a:t>
            </a:r>
          </a:p>
          <a:p>
            <a:r>
              <a:rPr lang="en-US" sz="2400" dirty="0" smtClean="0"/>
              <a:t>E.g. </a:t>
            </a:r>
          </a:p>
          <a:p>
            <a:pPr lvl="1"/>
            <a:r>
              <a:rPr lang="en-US" sz="2000" dirty="0" err="1" smtClean="0"/>
              <a:t>Basili</a:t>
            </a:r>
            <a:r>
              <a:rPr lang="en-US" sz="2000" dirty="0" smtClean="0"/>
              <a:t>: </a:t>
            </a:r>
            <a:r>
              <a:rPr lang="en-US" sz="2000" dirty="0" smtClean="0">
                <a:hlinkClick r:id="rId3"/>
              </a:rPr>
              <a:t>http://goo.gl/iokyyn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(how to build and share conclusions?)</a:t>
            </a:r>
          </a:p>
          <a:p>
            <a:pPr lvl="1"/>
            <a:r>
              <a:rPr lang="en-US" sz="2000" dirty="0" smtClean="0"/>
              <a:t>Boehm: </a:t>
            </a:r>
            <a:r>
              <a:rPr lang="en-US" sz="2000" dirty="0" smtClean="0">
                <a:hlinkClick r:id="rId4"/>
              </a:rPr>
              <a:t>http://goo.gl/QDzuTU</a:t>
            </a:r>
            <a:r>
              <a:rPr lang="en-US" sz="2000" dirty="0" smtClean="0"/>
              <a:t>  </a:t>
            </a:r>
            <a:br>
              <a:rPr lang="en-US" sz="2000" dirty="0" smtClean="0"/>
            </a:br>
            <a:r>
              <a:rPr lang="en-US" sz="2000" dirty="0" smtClean="0"/>
              <a:t>(what trends did we miss?)</a:t>
            </a:r>
          </a:p>
          <a:p>
            <a:pPr lvl="1"/>
            <a:r>
              <a:rPr lang="en-US" sz="2000" dirty="0" err="1" smtClean="0"/>
              <a:t>Broy</a:t>
            </a:r>
            <a:r>
              <a:rPr lang="en-US" sz="2000" dirty="0" smtClean="0"/>
              <a:t>:  </a:t>
            </a:r>
            <a:r>
              <a:rPr lang="en-US" sz="2000" dirty="0" smtClean="0">
                <a:hlinkClick r:id="rId5"/>
              </a:rPr>
              <a:t>http://goo.gl/r04cpx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(SE needs extensive domain models)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/>
              <a:t>F</a:t>
            </a:r>
            <a:r>
              <a:rPr lang="en-US" sz="2400" dirty="0" smtClean="0"/>
              <a:t>or another perspective, </a:t>
            </a:r>
          </a:p>
          <a:p>
            <a:pPr lvl="1"/>
            <a:r>
              <a:rPr lang="en-US" sz="2000" dirty="0" smtClean="0"/>
              <a:t>Please stay in your seat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00" y="1858818"/>
            <a:ext cx="2847879" cy="42718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3454" y="44861"/>
            <a:ext cx="2034021" cy="307022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5992097" y="1916557"/>
            <a:ext cx="958273" cy="415636"/>
          </a:xfrm>
          <a:prstGeom prst="straightConnector1">
            <a:avLst/>
          </a:prstGeom>
          <a:ln w="76200" cmpd="sng">
            <a:solidFill>
              <a:srgbClr val="9F202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612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065878"/>
              </p:ext>
            </p:extLst>
          </p:nvPr>
        </p:nvGraphicFramePr>
        <p:xfrm>
          <a:off x="568325" y="3609332"/>
          <a:ext cx="7607299" cy="1645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468"/>
                <a:gridCol w="1010957"/>
                <a:gridCol w="1428750"/>
                <a:gridCol w="1363941"/>
                <a:gridCol w="1195066"/>
                <a:gridCol w="1362117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prediction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planning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contexts/clustering/customization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optimization</a:t>
                      </a:r>
                      <a:endParaRPr lang="en-US" sz="16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certification envelopes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compression</a:t>
                      </a:r>
                      <a:endParaRPr lang="en-US" sz="1600" b="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privacy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anomaly detectors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sharing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pollution markers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repair operators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streaming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data mining tools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364064" y="2968625"/>
            <a:ext cx="1257922" cy="1301750"/>
          </a:xfrm>
          <a:custGeom>
            <a:avLst/>
            <a:gdLst>
              <a:gd name="connsiteX0" fmla="*/ 366186 w 1257922"/>
              <a:gd name="connsiteY0" fmla="*/ 0 h 1301750"/>
              <a:gd name="connsiteX1" fmla="*/ 239186 w 1257922"/>
              <a:gd name="connsiteY1" fmla="*/ 63500 h 1301750"/>
              <a:gd name="connsiteX2" fmla="*/ 143936 w 1257922"/>
              <a:gd name="connsiteY2" fmla="*/ 190500 h 1301750"/>
              <a:gd name="connsiteX3" fmla="*/ 112186 w 1257922"/>
              <a:gd name="connsiteY3" fmla="*/ 238125 h 1301750"/>
              <a:gd name="connsiteX4" fmla="*/ 48686 w 1257922"/>
              <a:gd name="connsiteY4" fmla="*/ 365125 h 1301750"/>
              <a:gd name="connsiteX5" fmla="*/ 32811 w 1257922"/>
              <a:gd name="connsiteY5" fmla="*/ 428625 h 1301750"/>
              <a:gd name="connsiteX6" fmla="*/ 1061 w 1257922"/>
              <a:gd name="connsiteY6" fmla="*/ 523875 h 1301750"/>
              <a:gd name="connsiteX7" fmla="*/ 16936 w 1257922"/>
              <a:gd name="connsiteY7" fmla="*/ 1095375 h 1301750"/>
              <a:gd name="connsiteX8" fmla="*/ 64561 w 1257922"/>
              <a:gd name="connsiteY8" fmla="*/ 1206500 h 1301750"/>
              <a:gd name="connsiteX9" fmla="*/ 80436 w 1257922"/>
              <a:gd name="connsiteY9" fmla="*/ 1254125 h 1301750"/>
              <a:gd name="connsiteX10" fmla="*/ 175686 w 1257922"/>
              <a:gd name="connsiteY10" fmla="*/ 1285875 h 1301750"/>
              <a:gd name="connsiteX11" fmla="*/ 620186 w 1257922"/>
              <a:gd name="connsiteY11" fmla="*/ 1301750 h 1301750"/>
              <a:gd name="connsiteX12" fmla="*/ 937686 w 1257922"/>
              <a:gd name="connsiteY12" fmla="*/ 1285875 h 1301750"/>
              <a:gd name="connsiteX13" fmla="*/ 1032936 w 1257922"/>
              <a:gd name="connsiteY13" fmla="*/ 1222375 h 1301750"/>
              <a:gd name="connsiteX14" fmla="*/ 1144061 w 1257922"/>
              <a:gd name="connsiteY14" fmla="*/ 1143000 h 1301750"/>
              <a:gd name="connsiteX15" fmla="*/ 1175811 w 1257922"/>
              <a:gd name="connsiteY15" fmla="*/ 1079500 h 1301750"/>
              <a:gd name="connsiteX16" fmla="*/ 1239311 w 1257922"/>
              <a:gd name="connsiteY16" fmla="*/ 984250 h 1301750"/>
              <a:gd name="connsiteX17" fmla="*/ 1239311 w 1257922"/>
              <a:gd name="connsiteY17" fmla="*/ 492125 h 1301750"/>
              <a:gd name="connsiteX18" fmla="*/ 1175811 w 1257922"/>
              <a:gd name="connsiteY18" fmla="*/ 349250 h 1301750"/>
              <a:gd name="connsiteX19" fmla="*/ 1048811 w 1257922"/>
              <a:gd name="connsiteY19" fmla="*/ 285750 h 1301750"/>
              <a:gd name="connsiteX20" fmla="*/ 953561 w 1257922"/>
              <a:gd name="connsiteY20" fmla="*/ 254000 h 1301750"/>
              <a:gd name="connsiteX21" fmla="*/ 890061 w 1257922"/>
              <a:gd name="connsiteY21" fmla="*/ 238125 h 1301750"/>
              <a:gd name="connsiteX22" fmla="*/ 810686 w 1257922"/>
              <a:gd name="connsiteY22" fmla="*/ 206375 h 1301750"/>
              <a:gd name="connsiteX23" fmla="*/ 747186 w 1257922"/>
              <a:gd name="connsiteY23" fmla="*/ 190500 h 1301750"/>
              <a:gd name="connsiteX24" fmla="*/ 651936 w 1257922"/>
              <a:gd name="connsiteY24" fmla="*/ 158750 h 1301750"/>
              <a:gd name="connsiteX25" fmla="*/ 413811 w 1257922"/>
              <a:gd name="connsiteY25" fmla="*/ 127000 h 1301750"/>
              <a:gd name="connsiteX26" fmla="*/ 128061 w 1257922"/>
              <a:gd name="connsiteY26" fmla="*/ 79375 h 1301750"/>
              <a:gd name="connsiteX27" fmla="*/ 32811 w 1257922"/>
              <a:gd name="connsiteY27" fmla="*/ 47625 h 1301750"/>
              <a:gd name="connsiteX28" fmla="*/ 1061 w 1257922"/>
              <a:gd name="connsiteY28" fmla="*/ 15875 h 130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57922" h="1301750">
                <a:moveTo>
                  <a:pt x="366186" y="0"/>
                </a:moveTo>
                <a:cubicBezTo>
                  <a:pt x="323853" y="21167"/>
                  <a:pt x="278100" y="36559"/>
                  <a:pt x="239186" y="63500"/>
                </a:cubicBezTo>
                <a:cubicBezTo>
                  <a:pt x="122061" y="144587"/>
                  <a:pt x="183234" y="111904"/>
                  <a:pt x="143936" y="190500"/>
                </a:cubicBezTo>
                <a:cubicBezTo>
                  <a:pt x="135403" y="207565"/>
                  <a:pt x="120719" y="221060"/>
                  <a:pt x="112186" y="238125"/>
                </a:cubicBezTo>
                <a:cubicBezTo>
                  <a:pt x="34514" y="393469"/>
                  <a:pt x="122245" y="254787"/>
                  <a:pt x="48686" y="365125"/>
                </a:cubicBezTo>
                <a:cubicBezTo>
                  <a:pt x="43394" y="386292"/>
                  <a:pt x="39080" y="407727"/>
                  <a:pt x="32811" y="428625"/>
                </a:cubicBezTo>
                <a:cubicBezTo>
                  <a:pt x="23194" y="460681"/>
                  <a:pt x="1858" y="490417"/>
                  <a:pt x="1061" y="523875"/>
                </a:cubicBezTo>
                <a:cubicBezTo>
                  <a:pt x="-3475" y="714394"/>
                  <a:pt x="7419" y="905039"/>
                  <a:pt x="16936" y="1095375"/>
                </a:cubicBezTo>
                <a:cubicBezTo>
                  <a:pt x="20607" y="1168796"/>
                  <a:pt x="35427" y="1148232"/>
                  <a:pt x="64561" y="1206500"/>
                </a:cubicBezTo>
                <a:cubicBezTo>
                  <a:pt x="72045" y="1221467"/>
                  <a:pt x="66819" y="1244399"/>
                  <a:pt x="80436" y="1254125"/>
                </a:cubicBezTo>
                <a:cubicBezTo>
                  <a:pt x="107670" y="1273578"/>
                  <a:pt x="142240" y="1284680"/>
                  <a:pt x="175686" y="1285875"/>
                </a:cubicBezTo>
                <a:lnTo>
                  <a:pt x="620186" y="1301750"/>
                </a:lnTo>
                <a:cubicBezTo>
                  <a:pt x="726019" y="1296458"/>
                  <a:pt x="832119" y="1295055"/>
                  <a:pt x="937686" y="1285875"/>
                </a:cubicBezTo>
                <a:cubicBezTo>
                  <a:pt x="992782" y="1281084"/>
                  <a:pt x="992031" y="1257437"/>
                  <a:pt x="1032936" y="1222375"/>
                </a:cubicBezTo>
                <a:cubicBezTo>
                  <a:pt x="1067395" y="1192839"/>
                  <a:pt x="1106370" y="1168128"/>
                  <a:pt x="1144061" y="1143000"/>
                </a:cubicBezTo>
                <a:cubicBezTo>
                  <a:pt x="1154644" y="1121833"/>
                  <a:pt x="1163635" y="1099793"/>
                  <a:pt x="1175811" y="1079500"/>
                </a:cubicBezTo>
                <a:cubicBezTo>
                  <a:pt x="1195444" y="1046779"/>
                  <a:pt x="1239311" y="984250"/>
                  <a:pt x="1239311" y="984250"/>
                </a:cubicBezTo>
                <a:cubicBezTo>
                  <a:pt x="1258806" y="769806"/>
                  <a:pt x="1268935" y="748867"/>
                  <a:pt x="1239311" y="492125"/>
                </a:cubicBezTo>
                <a:cubicBezTo>
                  <a:pt x="1235210" y="456586"/>
                  <a:pt x="1206923" y="380362"/>
                  <a:pt x="1175811" y="349250"/>
                </a:cubicBezTo>
                <a:cubicBezTo>
                  <a:pt x="1145556" y="318995"/>
                  <a:pt x="1084543" y="298744"/>
                  <a:pt x="1048811" y="285750"/>
                </a:cubicBezTo>
                <a:cubicBezTo>
                  <a:pt x="1017359" y="274313"/>
                  <a:pt x="986029" y="262117"/>
                  <a:pt x="953561" y="254000"/>
                </a:cubicBezTo>
                <a:cubicBezTo>
                  <a:pt x="932394" y="248708"/>
                  <a:pt x="910759" y="245024"/>
                  <a:pt x="890061" y="238125"/>
                </a:cubicBezTo>
                <a:cubicBezTo>
                  <a:pt x="863027" y="229114"/>
                  <a:pt x="837720" y="215386"/>
                  <a:pt x="810686" y="206375"/>
                </a:cubicBezTo>
                <a:cubicBezTo>
                  <a:pt x="789988" y="199476"/>
                  <a:pt x="768084" y="196769"/>
                  <a:pt x="747186" y="190500"/>
                </a:cubicBezTo>
                <a:cubicBezTo>
                  <a:pt x="715130" y="180883"/>
                  <a:pt x="685237" y="162080"/>
                  <a:pt x="651936" y="158750"/>
                </a:cubicBezTo>
                <a:cubicBezTo>
                  <a:pt x="277811" y="121338"/>
                  <a:pt x="640987" y="162870"/>
                  <a:pt x="413811" y="127000"/>
                </a:cubicBezTo>
                <a:cubicBezTo>
                  <a:pt x="308411" y="110358"/>
                  <a:pt x="223798" y="108096"/>
                  <a:pt x="128061" y="79375"/>
                </a:cubicBezTo>
                <a:cubicBezTo>
                  <a:pt x="96005" y="69758"/>
                  <a:pt x="56476" y="71290"/>
                  <a:pt x="32811" y="47625"/>
                </a:cubicBezTo>
                <a:lnTo>
                  <a:pt x="1061" y="15875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4064" y="2555875"/>
            <a:ext cx="2417586" cy="369332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What they do right now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605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data mining tools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111125" y="3016250"/>
            <a:ext cx="8683625" cy="2667000"/>
          </a:xfrm>
          <a:custGeom>
            <a:avLst/>
            <a:gdLst>
              <a:gd name="connsiteX0" fmla="*/ 6413500 w 8683625"/>
              <a:gd name="connsiteY0" fmla="*/ 142875 h 2667000"/>
              <a:gd name="connsiteX1" fmla="*/ 6127750 w 8683625"/>
              <a:gd name="connsiteY1" fmla="*/ 190500 h 2667000"/>
              <a:gd name="connsiteX2" fmla="*/ 4953000 w 8683625"/>
              <a:gd name="connsiteY2" fmla="*/ 285750 h 2667000"/>
              <a:gd name="connsiteX3" fmla="*/ 4603750 w 8683625"/>
              <a:gd name="connsiteY3" fmla="*/ 317500 h 2667000"/>
              <a:gd name="connsiteX4" fmla="*/ 4302125 w 8683625"/>
              <a:gd name="connsiteY4" fmla="*/ 333375 h 2667000"/>
              <a:gd name="connsiteX5" fmla="*/ 4095750 w 8683625"/>
              <a:gd name="connsiteY5" fmla="*/ 349250 h 2667000"/>
              <a:gd name="connsiteX6" fmla="*/ 2857500 w 8683625"/>
              <a:gd name="connsiteY6" fmla="*/ 333375 h 2667000"/>
              <a:gd name="connsiteX7" fmla="*/ 2016125 w 8683625"/>
              <a:gd name="connsiteY7" fmla="*/ 365125 h 2667000"/>
              <a:gd name="connsiteX8" fmla="*/ 1873250 w 8683625"/>
              <a:gd name="connsiteY8" fmla="*/ 412750 h 2667000"/>
              <a:gd name="connsiteX9" fmla="*/ 1714500 w 8683625"/>
              <a:gd name="connsiteY9" fmla="*/ 428625 h 2667000"/>
              <a:gd name="connsiteX10" fmla="*/ 793750 w 8683625"/>
              <a:gd name="connsiteY10" fmla="*/ 428625 h 2667000"/>
              <a:gd name="connsiteX11" fmla="*/ 698500 w 8683625"/>
              <a:gd name="connsiteY11" fmla="*/ 444500 h 2667000"/>
              <a:gd name="connsiteX12" fmla="*/ 460375 w 8683625"/>
              <a:gd name="connsiteY12" fmla="*/ 476250 h 2667000"/>
              <a:gd name="connsiteX13" fmla="*/ 349250 w 8683625"/>
              <a:gd name="connsiteY13" fmla="*/ 508000 h 2667000"/>
              <a:gd name="connsiteX14" fmla="*/ 269875 w 8683625"/>
              <a:gd name="connsiteY14" fmla="*/ 523875 h 2667000"/>
              <a:gd name="connsiteX15" fmla="*/ 174625 w 8683625"/>
              <a:gd name="connsiteY15" fmla="*/ 587375 h 2667000"/>
              <a:gd name="connsiteX16" fmla="*/ 95250 w 8683625"/>
              <a:gd name="connsiteY16" fmla="*/ 666750 h 2667000"/>
              <a:gd name="connsiteX17" fmla="*/ 63500 w 8683625"/>
              <a:gd name="connsiteY17" fmla="*/ 714375 h 2667000"/>
              <a:gd name="connsiteX18" fmla="*/ 31750 w 8683625"/>
              <a:gd name="connsiteY18" fmla="*/ 809625 h 2667000"/>
              <a:gd name="connsiteX19" fmla="*/ 0 w 8683625"/>
              <a:gd name="connsiteY19" fmla="*/ 873125 h 2667000"/>
              <a:gd name="connsiteX20" fmla="*/ 31750 w 8683625"/>
              <a:gd name="connsiteY20" fmla="*/ 1285875 h 2667000"/>
              <a:gd name="connsiteX21" fmla="*/ 95250 w 8683625"/>
              <a:gd name="connsiteY21" fmla="*/ 1397000 h 2667000"/>
              <a:gd name="connsiteX22" fmla="*/ 142875 w 8683625"/>
              <a:gd name="connsiteY22" fmla="*/ 1524000 h 2667000"/>
              <a:gd name="connsiteX23" fmla="*/ 174625 w 8683625"/>
              <a:gd name="connsiteY23" fmla="*/ 1587500 h 2667000"/>
              <a:gd name="connsiteX24" fmla="*/ 206375 w 8683625"/>
              <a:gd name="connsiteY24" fmla="*/ 1666875 h 2667000"/>
              <a:gd name="connsiteX25" fmla="*/ 254000 w 8683625"/>
              <a:gd name="connsiteY25" fmla="*/ 1841500 h 2667000"/>
              <a:gd name="connsiteX26" fmla="*/ 301625 w 8683625"/>
              <a:gd name="connsiteY26" fmla="*/ 1952625 h 2667000"/>
              <a:gd name="connsiteX27" fmla="*/ 317500 w 8683625"/>
              <a:gd name="connsiteY27" fmla="*/ 2032000 h 2667000"/>
              <a:gd name="connsiteX28" fmla="*/ 349250 w 8683625"/>
              <a:gd name="connsiteY28" fmla="*/ 2079625 h 2667000"/>
              <a:gd name="connsiteX29" fmla="*/ 381000 w 8683625"/>
              <a:gd name="connsiteY29" fmla="*/ 2159000 h 2667000"/>
              <a:gd name="connsiteX30" fmla="*/ 396875 w 8683625"/>
              <a:gd name="connsiteY30" fmla="*/ 2206625 h 2667000"/>
              <a:gd name="connsiteX31" fmla="*/ 428625 w 8683625"/>
              <a:gd name="connsiteY31" fmla="*/ 2254250 h 2667000"/>
              <a:gd name="connsiteX32" fmla="*/ 460375 w 8683625"/>
              <a:gd name="connsiteY32" fmla="*/ 2349500 h 2667000"/>
              <a:gd name="connsiteX33" fmla="*/ 492125 w 8683625"/>
              <a:gd name="connsiteY33" fmla="*/ 2413000 h 2667000"/>
              <a:gd name="connsiteX34" fmla="*/ 555625 w 8683625"/>
              <a:gd name="connsiteY34" fmla="*/ 2587625 h 2667000"/>
              <a:gd name="connsiteX35" fmla="*/ 603250 w 8683625"/>
              <a:gd name="connsiteY35" fmla="*/ 2635250 h 2667000"/>
              <a:gd name="connsiteX36" fmla="*/ 682625 w 8683625"/>
              <a:gd name="connsiteY36" fmla="*/ 2667000 h 2667000"/>
              <a:gd name="connsiteX37" fmla="*/ 1651000 w 8683625"/>
              <a:gd name="connsiteY37" fmla="*/ 2651125 h 2667000"/>
              <a:gd name="connsiteX38" fmla="*/ 1952625 w 8683625"/>
              <a:gd name="connsiteY38" fmla="*/ 2587625 h 2667000"/>
              <a:gd name="connsiteX39" fmla="*/ 2286000 w 8683625"/>
              <a:gd name="connsiteY39" fmla="*/ 2540000 h 2667000"/>
              <a:gd name="connsiteX40" fmla="*/ 2746375 w 8683625"/>
              <a:gd name="connsiteY40" fmla="*/ 2444750 h 2667000"/>
              <a:gd name="connsiteX41" fmla="*/ 3127375 w 8683625"/>
              <a:gd name="connsiteY41" fmla="*/ 2413000 h 2667000"/>
              <a:gd name="connsiteX42" fmla="*/ 4683125 w 8683625"/>
              <a:gd name="connsiteY42" fmla="*/ 2476500 h 2667000"/>
              <a:gd name="connsiteX43" fmla="*/ 4841875 w 8683625"/>
              <a:gd name="connsiteY43" fmla="*/ 2492375 h 2667000"/>
              <a:gd name="connsiteX44" fmla="*/ 5032375 w 8683625"/>
              <a:gd name="connsiteY44" fmla="*/ 2555875 h 2667000"/>
              <a:gd name="connsiteX45" fmla="*/ 5095875 w 8683625"/>
              <a:gd name="connsiteY45" fmla="*/ 2571750 h 2667000"/>
              <a:gd name="connsiteX46" fmla="*/ 6365875 w 8683625"/>
              <a:gd name="connsiteY46" fmla="*/ 2555875 h 2667000"/>
              <a:gd name="connsiteX47" fmla="*/ 6731000 w 8683625"/>
              <a:gd name="connsiteY47" fmla="*/ 2476500 h 2667000"/>
              <a:gd name="connsiteX48" fmla="*/ 7048500 w 8683625"/>
              <a:gd name="connsiteY48" fmla="*/ 2413000 h 2667000"/>
              <a:gd name="connsiteX49" fmla="*/ 7381875 w 8683625"/>
              <a:gd name="connsiteY49" fmla="*/ 2349500 h 2667000"/>
              <a:gd name="connsiteX50" fmla="*/ 7477125 w 8683625"/>
              <a:gd name="connsiteY50" fmla="*/ 2317750 h 2667000"/>
              <a:gd name="connsiteX51" fmla="*/ 7651750 w 8683625"/>
              <a:gd name="connsiteY51" fmla="*/ 2270125 h 2667000"/>
              <a:gd name="connsiteX52" fmla="*/ 7699375 w 8683625"/>
              <a:gd name="connsiteY52" fmla="*/ 2222500 h 2667000"/>
              <a:gd name="connsiteX53" fmla="*/ 7874000 w 8683625"/>
              <a:gd name="connsiteY53" fmla="*/ 2127250 h 2667000"/>
              <a:gd name="connsiteX54" fmla="*/ 7969250 w 8683625"/>
              <a:gd name="connsiteY54" fmla="*/ 2047875 h 2667000"/>
              <a:gd name="connsiteX55" fmla="*/ 8112125 w 8683625"/>
              <a:gd name="connsiteY55" fmla="*/ 1984375 h 2667000"/>
              <a:gd name="connsiteX56" fmla="*/ 8159750 w 8683625"/>
              <a:gd name="connsiteY56" fmla="*/ 1952625 h 2667000"/>
              <a:gd name="connsiteX57" fmla="*/ 8270875 w 8683625"/>
              <a:gd name="connsiteY57" fmla="*/ 1857375 h 2667000"/>
              <a:gd name="connsiteX58" fmla="*/ 8318500 w 8683625"/>
              <a:gd name="connsiteY58" fmla="*/ 1793875 h 2667000"/>
              <a:gd name="connsiteX59" fmla="*/ 8382000 w 8683625"/>
              <a:gd name="connsiteY59" fmla="*/ 1635125 h 2667000"/>
              <a:gd name="connsiteX60" fmla="*/ 8397875 w 8683625"/>
              <a:gd name="connsiteY60" fmla="*/ 1571625 h 2667000"/>
              <a:gd name="connsiteX61" fmla="*/ 8429625 w 8683625"/>
              <a:gd name="connsiteY61" fmla="*/ 1492250 h 2667000"/>
              <a:gd name="connsiteX62" fmla="*/ 8445500 w 8683625"/>
              <a:gd name="connsiteY62" fmla="*/ 1412875 h 2667000"/>
              <a:gd name="connsiteX63" fmla="*/ 8477250 w 8683625"/>
              <a:gd name="connsiteY63" fmla="*/ 1333500 h 2667000"/>
              <a:gd name="connsiteX64" fmla="*/ 8509000 w 8683625"/>
              <a:gd name="connsiteY64" fmla="*/ 1222375 h 2667000"/>
              <a:gd name="connsiteX65" fmla="*/ 8540750 w 8683625"/>
              <a:gd name="connsiteY65" fmla="*/ 1143000 h 2667000"/>
              <a:gd name="connsiteX66" fmla="*/ 8556625 w 8683625"/>
              <a:gd name="connsiteY66" fmla="*/ 1079500 h 2667000"/>
              <a:gd name="connsiteX67" fmla="*/ 8636000 w 8683625"/>
              <a:gd name="connsiteY67" fmla="*/ 952500 h 2667000"/>
              <a:gd name="connsiteX68" fmla="*/ 8683625 w 8683625"/>
              <a:gd name="connsiteY68" fmla="*/ 809625 h 2667000"/>
              <a:gd name="connsiteX69" fmla="*/ 8651875 w 8683625"/>
              <a:gd name="connsiteY69" fmla="*/ 603250 h 2667000"/>
              <a:gd name="connsiteX70" fmla="*/ 8604250 w 8683625"/>
              <a:gd name="connsiteY70" fmla="*/ 412750 h 2667000"/>
              <a:gd name="connsiteX71" fmla="*/ 8556625 w 8683625"/>
              <a:gd name="connsiteY71" fmla="*/ 365125 h 2667000"/>
              <a:gd name="connsiteX72" fmla="*/ 8509000 w 8683625"/>
              <a:gd name="connsiteY72" fmla="*/ 333375 h 2667000"/>
              <a:gd name="connsiteX73" fmla="*/ 8382000 w 8683625"/>
              <a:gd name="connsiteY73" fmla="*/ 317500 h 2667000"/>
              <a:gd name="connsiteX74" fmla="*/ 7762875 w 8683625"/>
              <a:gd name="connsiteY74" fmla="*/ 301625 h 2667000"/>
              <a:gd name="connsiteX75" fmla="*/ 7064375 w 8683625"/>
              <a:gd name="connsiteY75" fmla="*/ 317500 h 2667000"/>
              <a:gd name="connsiteX76" fmla="*/ 6969125 w 8683625"/>
              <a:gd name="connsiteY76" fmla="*/ 333375 h 2667000"/>
              <a:gd name="connsiteX77" fmla="*/ 6842125 w 8683625"/>
              <a:gd name="connsiteY77" fmla="*/ 349250 h 2667000"/>
              <a:gd name="connsiteX78" fmla="*/ 6477000 w 8683625"/>
              <a:gd name="connsiteY78" fmla="*/ 381000 h 2667000"/>
              <a:gd name="connsiteX79" fmla="*/ 6064250 w 8683625"/>
              <a:gd name="connsiteY79" fmla="*/ 365125 h 2667000"/>
              <a:gd name="connsiteX80" fmla="*/ 5969000 w 8683625"/>
              <a:gd name="connsiteY80" fmla="*/ 301625 h 2667000"/>
              <a:gd name="connsiteX81" fmla="*/ 5937250 w 8683625"/>
              <a:gd name="connsiteY81" fmla="*/ 254000 h 2667000"/>
              <a:gd name="connsiteX82" fmla="*/ 5889625 w 8683625"/>
              <a:gd name="connsiteY82" fmla="*/ 238125 h 2667000"/>
              <a:gd name="connsiteX83" fmla="*/ 5794375 w 8683625"/>
              <a:gd name="connsiteY83" fmla="*/ 174625 h 2667000"/>
              <a:gd name="connsiteX84" fmla="*/ 5746750 w 8683625"/>
              <a:gd name="connsiteY84" fmla="*/ 142875 h 2667000"/>
              <a:gd name="connsiteX85" fmla="*/ 5683250 w 8683625"/>
              <a:gd name="connsiteY85" fmla="*/ 127000 h 2667000"/>
              <a:gd name="connsiteX86" fmla="*/ 5572125 w 8683625"/>
              <a:gd name="connsiteY86" fmla="*/ 31750 h 2667000"/>
              <a:gd name="connsiteX87" fmla="*/ 5508625 w 8683625"/>
              <a:gd name="connsiteY87" fmla="*/ 0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8683625" h="2667000">
                <a:moveTo>
                  <a:pt x="6413500" y="142875"/>
                </a:moveTo>
                <a:cubicBezTo>
                  <a:pt x="6318250" y="158750"/>
                  <a:pt x="6223641" y="179123"/>
                  <a:pt x="6127750" y="190500"/>
                </a:cubicBezTo>
                <a:cubicBezTo>
                  <a:pt x="5437668" y="272374"/>
                  <a:pt x="5586191" y="239700"/>
                  <a:pt x="4953000" y="285750"/>
                </a:cubicBezTo>
                <a:cubicBezTo>
                  <a:pt x="4836411" y="294229"/>
                  <a:pt x="4720335" y="308969"/>
                  <a:pt x="4603750" y="317500"/>
                </a:cubicBezTo>
                <a:cubicBezTo>
                  <a:pt x="4503338" y="324847"/>
                  <a:pt x="4402610" y="327095"/>
                  <a:pt x="4302125" y="333375"/>
                </a:cubicBezTo>
                <a:cubicBezTo>
                  <a:pt x="4233264" y="337679"/>
                  <a:pt x="4164542" y="343958"/>
                  <a:pt x="4095750" y="349250"/>
                </a:cubicBezTo>
                <a:cubicBezTo>
                  <a:pt x="3018060" y="310061"/>
                  <a:pt x="3548229" y="306109"/>
                  <a:pt x="2857500" y="333375"/>
                </a:cubicBezTo>
                <a:lnTo>
                  <a:pt x="2016125" y="365125"/>
                </a:lnTo>
                <a:cubicBezTo>
                  <a:pt x="1966094" y="385137"/>
                  <a:pt x="1926418" y="405155"/>
                  <a:pt x="1873250" y="412750"/>
                </a:cubicBezTo>
                <a:cubicBezTo>
                  <a:pt x="1820604" y="420271"/>
                  <a:pt x="1767417" y="423333"/>
                  <a:pt x="1714500" y="428625"/>
                </a:cubicBezTo>
                <a:cubicBezTo>
                  <a:pt x="1252144" y="413710"/>
                  <a:pt x="1235977" y="401823"/>
                  <a:pt x="793750" y="428625"/>
                </a:cubicBezTo>
                <a:cubicBezTo>
                  <a:pt x="761621" y="430572"/>
                  <a:pt x="730406" y="440246"/>
                  <a:pt x="698500" y="444500"/>
                </a:cubicBezTo>
                <a:cubicBezTo>
                  <a:pt x="571427" y="461443"/>
                  <a:pt x="570787" y="454168"/>
                  <a:pt x="460375" y="476250"/>
                </a:cubicBezTo>
                <a:cubicBezTo>
                  <a:pt x="311903" y="505944"/>
                  <a:pt x="470293" y="477739"/>
                  <a:pt x="349250" y="508000"/>
                </a:cubicBezTo>
                <a:cubicBezTo>
                  <a:pt x="323073" y="514544"/>
                  <a:pt x="296333" y="518583"/>
                  <a:pt x="269875" y="523875"/>
                </a:cubicBezTo>
                <a:cubicBezTo>
                  <a:pt x="238125" y="545042"/>
                  <a:pt x="195792" y="555625"/>
                  <a:pt x="174625" y="587375"/>
                </a:cubicBezTo>
                <a:cubicBezTo>
                  <a:pt x="132292" y="650875"/>
                  <a:pt x="158750" y="624417"/>
                  <a:pt x="95250" y="666750"/>
                </a:cubicBezTo>
                <a:cubicBezTo>
                  <a:pt x="84667" y="682625"/>
                  <a:pt x="71249" y="696940"/>
                  <a:pt x="63500" y="714375"/>
                </a:cubicBezTo>
                <a:cubicBezTo>
                  <a:pt x="49908" y="744958"/>
                  <a:pt x="46717" y="779691"/>
                  <a:pt x="31750" y="809625"/>
                </a:cubicBezTo>
                <a:lnTo>
                  <a:pt x="0" y="873125"/>
                </a:lnTo>
                <a:cubicBezTo>
                  <a:pt x="10583" y="1010708"/>
                  <a:pt x="13513" y="1149096"/>
                  <a:pt x="31750" y="1285875"/>
                </a:cubicBezTo>
                <a:cubicBezTo>
                  <a:pt x="35922" y="1317162"/>
                  <a:pt x="79487" y="1369414"/>
                  <a:pt x="95250" y="1397000"/>
                </a:cubicBezTo>
                <a:cubicBezTo>
                  <a:pt x="159538" y="1509504"/>
                  <a:pt x="100258" y="1410354"/>
                  <a:pt x="142875" y="1524000"/>
                </a:cubicBezTo>
                <a:cubicBezTo>
                  <a:pt x="151184" y="1546158"/>
                  <a:pt x="165014" y="1565875"/>
                  <a:pt x="174625" y="1587500"/>
                </a:cubicBezTo>
                <a:cubicBezTo>
                  <a:pt x="186199" y="1613540"/>
                  <a:pt x="198187" y="1639580"/>
                  <a:pt x="206375" y="1666875"/>
                </a:cubicBezTo>
                <a:cubicBezTo>
                  <a:pt x="254204" y="1826306"/>
                  <a:pt x="182224" y="1662060"/>
                  <a:pt x="254000" y="1841500"/>
                </a:cubicBezTo>
                <a:cubicBezTo>
                  <a:pt x="284289" y="1917222"/>
                  <a:pt x="284591" y="1884491"/>
                  <a:pt x="301625" y="1952625"/>
                </a:cubicBezTo>
                <a:cubicBezTo>
                  <a:pt x="308169" y="1978802"/>
                  <a:pt x="308026" y="2006736"/>
                  <a:pt x="317500" y="2032000"/>
                </a:cubicBezTo>
                <a:cubicBezTo>
                  <a:pt x="324199" y="2049865"/>
                  <a:pt x="340717" y="2062560"/>
                  <a:pt x="349250" y="2079625"/>
                </a:cubicBezTo>
                <a:cubicBezTo>
                  <a:pt x="361994" y="2105113"/>
                  <a:pt x="370994" y="2132318"/>
                  <a:pt x="381000" y="2159000"/>
                </a:cubicBezTo>
                <a:cubicBezTo>
                  <a:pt x="386876" y="2174668"/>
                  <a:pt x="389391" y="2191658"/>
                  <a:pt x="396875" y="2206625"/>
                </a:cubicBezTo>
                <a:cubicBezTo>
                  <a:pt x="405408" y="2223690"/>
                  <a:pt x="420876" y="2236815"/>
                  <a:pt x="428625" y="2254250"/>
                </a:cubicBezTo>
                <a:cubicBezTo>
                  <a:pt x="442217" y="2284833"/>
                  <a:pt x="445408" y="2319566"/>
                  <a:pt x="460375" y="2349500"/>
                </a:cubicBezTo>
                <a:cubicBezTo>
                  <a:pt x="470958" y="2370667"/>
                  <a:pt x="484641" y="2390549"/>
                  <a:pt x="492125" y="2413000"/>
                </a:cubicBezTo>
                <a:cubicBezTo>
                  <a:pt x="527383" y="2518774"/>
                  <a:pt x="500159" y="2521066"/>
                  <a:pt x="555625" y="2587625"/>
                </a:cubicBezTo>
                <a:cubicBezTo>
                  <a:pt x="569998" y="2604872"/>
                  <a:pt x="584212" y="2623351"/>
                  <a:pt x="603250" y="2635250"/>
                </a:cubicBezTo>
                <a:cubicBezTo>
                  <a:pt x="627415" y="2650353"/>
                  <a:pt x="656167" y="2656417"/>
                  <a:pt x="682625" y="2667000"/>
                </a:cubicBezTo>
                <a:lnTo>
                  <a:pt x="1651000" y="2651125"/>
                </a:lnTo>
                <a:cubicBezTo>
                  <a:pt x="1753545" y="2644716"/>
                  <a:pt x="1851417" y="2605336"/>
                  <a:pt x="1952625" y="2587625"/>
                </a:cubicBezTo>
                <a:cubicBezTo>
                  <a:pt x="2063198" y="2568275"/>
                  <a:pt x="2175522" y="2559886"/>
                  <a:pt x="2286000" y="2540000"/>
                </a:cubicBezTo>
                <a:cubicBezTo>
                  <a:pt x="2440230" y="2512239"/>
                  <a:pt x="2591422" y="2468139"/>
                  <a:pt x="2746375" y="2444750"/>
                </a:cubicBezTo>
                <a:cubicBezTo>
                  <a:pt x="2872388" y="2425729"/>
                  <a:pt x="3000375" y="2423583"/>
                  <a:pt x="3127375" y="2413000"/>
                </a:cubicBezTo>
                <a:lnTo>
                  <a:pt x="4683125" y="2476500"/>
                </a:lnTo>
                <a:cubicBezTo>
                  <a:pt x="4736249" y="2478959"/>
                  <a:pt x="4790017" y="2480589"/>
                  <a:pt x="4841875" y="2492375"/>
                </a:cubicBezTo>
                <a:cubicBezTo>
                  <a:pt x="4907145" y="2507209"/>
                  <a:pt x="4968487" y="2535910"/>
                  <a:pt x="5032375" y="2555875"/>
                </a:cubicBezTo>
                <a:cubicBezTo>
                  <a:pt x="5053200" y="2562383"/>
                  <a:pt x="5074708" y="2566458"/>
                  <a:pt x="5095875" y="2571750"/>
                </a:cubicBezTo>
                <a:lnTo>
                  <a:pt x="6365875" y="2555875"/>
                </a:lnTo>
                <a:cubicBezTo>
                  <a:pt x="6497639" y="2552880"/>
                  <a:pt x="6599439" y="2506571"/>
                  <a:pt x="6731000" y="2476500"/>
                </a:cubicBezTo>
                <a:cubicBezTo>
                  <a:pt x="6836216" y="2452451"/>
                  <a:pt x="6943793" y="2439177"/>
                  <a:pt x="7048500" y="2413000"/>
                </a:cubicBezTo>
                <a:cubicBezTo>
                  <a:pt x="7243023" y="2364369"/>
                  <a:pt x="7132371" y="2387885"/>
                  <a:pt x="7381875" y="2349500"/>
                </a:cubicBezTo>
                <a:cubicBezTo>
                  <a:pt x="7413625" y="2338917"/>
                  <a:pt x="7444945" y="2326944"/>
                  <a:pt x="7477125" y="2317750"/>
                </a:cubicBezTo>
                <a:cubicBezTo>
                  <a:pt x="7727785" y="2246133"/>
                  <a:pt x="7521532" y="2313531"/>
                  <a:pt x="7651750" y="2270125"/>
                </a:cubicBezTo>
                <a:cubicBezTo>
                  <a:pt x="7667625" y="2254250"/>
                  <a:pt x="7681414" y="2235970"/>
                  <a:pt x="7699375" y="2222500"/>
                </a:cubicBezTo>
                <a:cubicBezTo>
                  <a:pt x="7825089" y="2128214"/>
                  <a:pt x="7732859" y="2221344"/>
                  <a:pt x="7874000" y="2127250"/>
                </a:cubicBezTo>
                <a:cubicBezTo>
                  <a:pt x="8071002" y="1995916"/>
                  <a:pt x="7787464" y="2151752"/>
                  <a:pt x="7969250" y="2047875"/>
                </a:cubicBezTo>
                <a:cubicBezTo>
                  <a:pt x="8087080" y="1980543"/>
                  <a:pt x="7976047" y="2052414"/>
                  <a:pt x="8112125" y="1984375"/>
                </a:cubicBezTo>
                <a:cubicBezTo>
                  <a:pt x="8129190" y="1975842"/>
                  <a:pt x="8144224" y="1963715"/>
                  <a:pt x="8159750" y="1952625"/>
                </a:cubicBezTo>
                <a:cubicBezTo>
                  <a:pt x="8205978" y="1919605"/>
                  <a:pt x="8234437" y="1899886"/>
                  <a:pt x="8270875" y="1857375"/>
                </a:cubicBezTo>
                <a:cubicBezTo>
                  <a:pt x="8288094" y="1837286"/>
                  <a:pt x="8306667" y="1817540"/>
                  <a:pt x="8318500" y="1793875"/>
                </a:cubicBezTo>
                <a:cubicBezTo>
                  <a:pt x="8343988" y="1742899"/>
                  <a:pt x="8368177" y="1690416"/>
                  <a:pt x="8382000" y="1635125"/>
                </a:cubicBezTo>
                <a:cubicBezTo>
                  <a:pt x="8387292" y="1613958"/>
                  <a:pt x="8390976" y="1592323"/>
                  <a:pt x="8397875" y="1571625"/>
                </a:cubicBezTo>
                <a:cubicBezTo>
                  <a:pt x="8406886" y="1544591"/>
                  <a:pt x="8421437" y="1519545"/>
                  <a:pt x="8429625" y="1492250"/>
                </a:cubicBezTo>
                <a:cubicBezTo>
                  <a:pt x="8437378" y="1466406"/>
                  <a:pt x="8437747" y="1438719"/>
                  <a:pt x="8445500" y="1412875"/>
                </a:cubicBezTo>
                <a:cubicBezTo>
                  <a:pt x="8453688" y="1385580"/>
                  <a:pt x="8468239" y="1360534"/>
                  <a:pt x="8477250" y="1333500"/>
                </a:cubicBezTo>
                <a:cubicBezTo>
                  <a:pt x="8489432" y="1296953"/>
                  <a:pt x="8496818" y="1258922"/>
                  <a:pt x="8509000" y="1222375"/>
                </a:cubicBezTo>
                <a:cubicBezTo>
                  <a:pt x="8518011" y="1195341"/>
                  <a:pt x="8531739" y="1170034"/>
                  <a:pt x="8540750" y="1143000"/>
                </a:cubicBezTo>
                <a:cubicBezTo>
                  <a:pt x="8547649" y="1122302"/>
                  <a:pt x="8546868" y="1099015"/>
                  <a:pt x="8556625" y="1079500"/>
                </a:cubicBezTo>
                <a:cubicBezTo>
                  <a:pt x="8638416" y="915919"/>
                  <a:pt x="8574559" y="1112247"/>
                  <a:pt x="8636000" y="952500"/>
                </a:cubicBezTo>
                <a:cubicBezTo>
                  <a:pt x="8654021" y="905645"/>
                  <a:pt x="8683625" y="809625"/>
                  <a:pt x="8683625" y="809625"/>
                </a:cubicBezTo>
                <a:cubicBezTo>
                  <a:pt x="8639459" y="412132"/>
                  <a:pt x="8691156" y="819297"/>
                  <a:pt x="8651875" y="603250"/>
                </a:cubicBezTo>
                <a:cubicBezTo>
                  <a:pt x="8638146" y="527739"/>
                  <a:pt x="8645193" y="478259"/>
                  <a:pt x="8604250" y="412750"/>
                </a:cubicBezTo>
                <a:cubicBezTo>
                  <a:pt x="8592351" y="393712"/>
                  <a:pt x="8573872" y="379498"/>
                  <a:pt x="8556625" y="365125"/>
                </a:cubicBezTo>
                <a:cubicBezTo>
                  <a:pt x="8541968" y="352911"/>
                  <a:pt x="8527407" y="338395"/>
                  <a:pt x="8509000" y="333375"/>
                </a:cubicBezTo>
                <a:cubicBezTo>
                  <a:pt x="8467840" y="322150"/>
                  <a:pt x="8424624" y="319314"/>
                  <a:pt x="8382000" y="317500"/>
                </a:cubicBezTo>
                <a:cubicBezTo>
                  <a:pt x="8175744" y="308723"/>
                  <a:pt x="7969250" y="306917"/>
                  <a:pt x="7762875" y="301625"/>
                </a:cubicBezTo>
                <a:lnTo>
                  <a:pt x="7064375" y="317500"/>
                </a:lnTo>
                <a:cubicBezTo>
                  <a:pt x="7032213" y="318786"/>
                  <a:pt x="7000989" y="328823"/>
                  <a:pt x="6969125" y="333375"/>
                </a:cubicBezTo>
                <a:cubicBezTo>
                  <a:pt x="6926891" y="339408"/>
                  <a:pt x="6884458" y="343958"/>
                  <a:pt x="6842125" y="349250"/>
                </a:cubicBezTo>
                <a:cubicBezTo>
                  <a:pt x="6701889" y="395995"/>
                  <a:pt x="6761081" y="381000"/>
                  <a:pt x="6477000" y="381000"/>
                </a:cubicBezTo>
                <a:cubicBezTo>
                  <a:pt x="6339315" y="381000"/>
                  <a:pt x="6201833" y="370417"/>
                  <a:pt x="6064250" y="365125"/>
                </a:cubicBezTo>
                <a:cubicBezTo>
                  <a:pt x="6005553" y="345559"/>
                  <a:pt x="6014737" y="356509"/>
                  <a:pt x="5969000" y="301625"/>
                </a:cubicBezTo>
                <a:cubicBezTo>
                  <a:pt x="5956786" y="286968"/>
                  <a:pt x="5952148" y="265919"/>
                  <a:pt x="5937250" y="254000"/>
                </a:cubicBezTo>
                <a:cubicBezTo>
                  <a:pt x="5924183" y="243547"/>
                  <a:pt x="5904253" y="246252"/>
                  <a:pt x="5889625" y="238125"/>
                </a:cubicBezTo>
                <a:cubicBezTo>
                  <a:pt x="5856268" y="219593"/>
                  <a:pt x="5826125" y="195792"/>
                  <a:pt x="5794375" y="174625"/>
                </a:cubicBezTo>
                <a:cubicBezTo>
                  <a:pt x="5778500" y="164042"/>
                  <a:pt x="5765260" y="147502"/>
                  <a:pt x="5746750" y="142875"/>
                </a:cubicBezTo>
                <a:lnTo>
                  <a:pt x="5683250" y="127000"/>
                </a:lnTo>
                <a:cubicBezTo>
                  <a:pt x="5645717" y="89467"/>
                  <a:pt x="5619644" y="58904"/>
                  <a:pt x="5572125" y="31750"/>
                </a:cubicBezTo>
                <a:cubicBezTo>
                  <a:pt x="5486998" y="-16894"/>
                  <a:pt x="5549929" y="41304"/>
                  <a:pt x="5508625" y="0"/>
                </a:cubicBezTo>
              </a:path>
            </a:pathLst>
          </a:custGeom>
          <a:ln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02714" y="2587625"/>
            <a:ext cx="2326741" cy="369332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What they do could do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247233"/>
              </p:ext>
            </p:extLst>
          </p:nvPr>
        </p:nvGraphicFramePr>
        <p:xfrm>
          <a:off x="568325" y="3593457"/>
          <a:ext cx="7607299" cy="1645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468"/>
                <a:gridCol w="1010957"/>
                <a:gridCol w="1428750"/>
                <a:gridCol w="1363941"/>
                <a:gridCol w="1195066"/>
                <a:gridCol w="1362117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prediction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planning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contexts/clustering/customization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optimization</a:t>
                      </a:r>
                      <a:endParaRPr lang="en-US" sz="16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certification envelopes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compression</a:t>
                      </a:r>
                      <a:endParaRPr lang="en-US" sz="1600" b="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privacy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anomaly detectors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sharing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pollution markers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repair operators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streaming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Freeform 10"/>
          <p:cNvSpPr/>
          <p:nvPr/>
        </p:nvSpPr>
        <p:spPr>
          <a:xfrm>
            <a:off x="364064" y="2968625"/>
            <a:ext cx="1257922" cy="1301750"/>
          </a:xfrm>
          <a:custGeom>
            <a:avLst/>
            <a:gdLst>
              <a:gd name="connsiteX0" fmla="*/ 366186 w 1257922"/>
              <a:gd name="connsiteY0" fmla="*/ 0 h 1301750"/>
              <a:gd name="connsiteX1" fmla="*/ 239186 w 1257922"/>
              <a:gd name="connsiteY1" fmla="*/ 63500 h 1301750"/>
              <a:gd name="connsiteX2" fmla="*/ 143936 w 1257922"/>
              <a:gd name="connsiteY2" fmla="*/ 190500 h 1301750"/>
              <a:gd name="connsiteX3" fmla="*/ 112186 w 1257922"/>
              <a:gd name="connsiteY3" fmla="*/ 238125 h 1301750"/>
              <a:gd name="connsiteX4" fmla="*/ 48686 w 1257922"/>
              <a:gd name="connsiteY4" fmla="*/ 365125 h 1301750"/>
              <a:gd name="connsiteX5" fmla="*/ 32811 w 1257922"/>
              <a:gd name="connsiteY5" fmla="*/ 428625 h 1301750"/>
              <a:gd name="connsiteX6" fmla="*/ 1061 w 1257922"/>
              <a:gd name="connsiteY6" fmla="*/ 523875 h 1301750"/>
              <a:gd name="connsiteX7" fmla="*/ 16936 w 1257922"/>
              <a:gd name="connsiteY7" fmla="*/ 1095375 h 1301750"/>
              <a:gd name="connsiteX8" fmla="*/ 64561 w 1257922"/>
              <a:gd name="connsiteY8" fmla="*/ 1206500 h 1301750"/>
              <a:gd name="connsiteX9" fmla="*/ 80436 w 1257922"/>
              <a:gd name="connsiteY9" fmla="*/ 1254125 h 1301750"/>
              <a:gd name="connsiteX10" fmla="*/ 175686 w 1257922"/>
              <a:gd name="connsiteY10" fmla="*/ 1285875 h 1301750"/>
              <a:gd name="connsiteX11" fmla="*/ 620186 w 1257922"/>
              <a:gd name="connsiteY11" fmla="*/ 1301750 h 1301750"/>
              <a:gd name="connsiteX12" fmla="*/ 937686 w 1257922"/>
              <a:gd name="connsiteY12" fmla="*/ 1285875 h 1301750"/>
              <a:gd name="connsiteX13" fmla="*/ 1032936 w 1257922"/>
              <a:gd name="connsiteY13" fmla="*/ 1222375 h 1301750"/>
              <a:gd name="connsiteX14" fmla="*/ 1144061 w 1257922"/>
              <a:gd name="connsiteY14" fmla="*/ 1143000 h 1301750"/>
              <a:gd name="connsiteX15" fmla="*/ 1175811 w 1257922"/>
              <a:gd name="connsiteY15" fmla="*/ 1079500 h 1301750"/>
              <a:gd name="connsiteX16" fmla="*/ 1239311 w 1257922"/>
              <a:gd name="connsiteY16" fmla="*/ 984250 h 1301750"/>
              <a:gd name="connsiteX17" fmla="*/ 1239311 w 1257922"/>
              <a:gd name="connsiteY17" fmla="*/ 492125 h 1301750"/>
              <a:gd name="connsiteX18" fmla="*/ 1175811 w 1257922"/>
              <a:gd name="connsiteY18" fmla="*/ 349250 h 1301750"/>
              <a:gd name="connsiteX19" fmla="*/ 1048811 w 1257922"/>
              <a:gd name="connsiteY19" fmla="*/ 285750 h 1301750"/>
              <a:gd name="connsiteX20" fmla="*/ 953561 w 1257922"/>
              <a:gd name="connsiteY20" fmla="*/ 254000 h 1301750"/>
              <a:gd name="connsiteX21" fmla="*/ 890061 w 1257922"/>
              <a:gd name="connsiteY21" fmla="*/ 238125 h 1301750"/>
              <a:gd name="connsiteX22" fmla="*/ 810686 w 1257922"/>
              <a:gd name="connsiteY22" fmla="*/ 206375 h 1301750"/>
              <a:gd name="connsiteX23" fmla="*/ 747186 w 1257922"/>
              <a:gd name="connsiteY23" fmla="*/ 190500 h 1301750"/>
              <a:gd name="connsiteX24" fmla="*/ 651936 w 1257922"/>
              <a:gd name="connsiteY24" fmla="*/ 158750 h 1301750"/>
              <a:gd name="connsiteX25" fmla="*/ 413811 w 1257922"/>
              <a:gd name="connsiteY25" fmla="*/ 127000 h 1301750"/>
              <a:gd name="connsiteX26" fmla="*/ 128061 w 1257922"/>
              <a:gd name="connsiteY26" fmla="*/ 79375 h 1301750"/>
              <a:gd name="connsiteX27" fmla="*/ 32811 w 1257922"/>
              <a:gd name="connsiteY27" fmla="*/ 47625 h 1301750"/>
              <a:gd name="connsiteX28" fmla="*/ 1061 w 1257922"/>
              <a:gd name="connsiteY28" fmla="*/ 15875 h 130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57922" h="1301750">
                <a:moveTo>
                  <a:pt x="366186" y="0"/>
                </a:moveTo>
                <a:cubicBezTo>
                  <a:pt x="323853" y="21167"/>
                  <a:pt x="278100" y="36559"/>
                  <a:pt x="239186" y="63500"/>
                </a:cubicBezTo>
                <a:cubicBezTo>
                  <a:pt x="122061" y="144587"/>
                  <a:pt x="183234" y="111904"/>
                  <a:pt x="143936" y="190500"/>
                </a:cubicBezTo>
                <a:cubicBezTo>
                  <a:pt x="135403" y="207565"/>
                  <a:pt x="120719" y="221060"/>
                  <a:pt x="112186" y="238125"/>
                </a:cubicBezTo>
                <a:cubicBezTo>
                  <a:pt x="34514" y="393469"/>
                  <a:pt x="122245" y="254787"/>
                  <a:pt x="48686" y="365125"/>
                </a:cubicBezTo>
                <a:cubicBezTo>
                  <a:pt x="43394" y="386292"/>
                  <a:pt x="39080" y="407727"/>
                  <a:pt x="32811" y="428625"/>
                </a:cubicBezTo>
                <a:cubicBezTo>
                  <a:pt x="23194" y="460681"/>
                  <a:pt x="1858" y="490417"/>
                  <a:pt x="1061" y="523875"/>
                </a:cubicBezTo>
                <a:cubicBezTo>
                  <a:pt x="-3475" y="714394"/>
                  <a:pt x="7419" y="905039"/>
                  <a:pt x="16936" y="1095375"/>
                </a:cubicBezTo>
                <a:cubicBezTo>
                  <a:pt x="20607" y="1168796"/>
                  <a:pt x="35427" y="1148232"/>
                  <a:pt x="64561" y="1206500"/>
                </a:cubicBezTo>
                <a:cubicBezTo>
                  <a:pt x="72045" y="1221467"/>
                  <a:pt x="66819" y="1244399"/>
                  <a:pt x="80436" y="1254125"/>
                </a:cubicBezTo>
                <a:cubicBezTo>
                  <a:pt x="107670" y="1273578"/>
                  <a:pt x="142240" y="1284680"/>
                  <a:pt x="175686" y="1285875"/>
                </a:cubicBezTo>
                <a:lnTo>
                  <a:pt x="620186" y="1301750"/>
                </a:lnTo>
                <a:cubicBezTo>
                  <a:pt x="726019" y="1296458"/>
                  <a:pt x="832119" y="1295055"/>
                  <a:pt x="937686" y="1285875"/>
                </a:cubicBezTo>
                <a:cubicBezTo>
                  <a:pt x="992782" y="1281084"/>
                  <a:pt x="992031" y="1257437"/>
                  <a:pt x="1032936" y="1222375"/>
                </a:cubicBezTo>
                <a:cubicBezTo>
                  <a:pt x="1067395" y="1192839"/>
                  <a:pt x="1106370" y="1168128"/>
                  <a:pt x="1144061" y="1143000"/>
                </a:cubicBezTo>
                <a:cubicBezTo>
                  <a:pt x="1154644" y="1121833"/>
                  <a:pt x="1163635" y="1099793"/>
                  <a:pt x="1175811" y="1079500"/>
                </a:cubicBezTo>
                <a:cubicBezTo>
                  <a:pt x="1195444" y="1046779"/>
                  <a:pt x="1239311" y="984250"/>
                  <a:pt x="1239311" y="984250"/>
                </a:cubicBezTo>
                <a:cubicBezTo>
                  <a:pt x="1258806" y="769806"/>
                  <a:pt x="1268935" y="748867"/>
                  <a:pt x="1239311" y="492125"/>
                </a:cubicBezTo>
                <a:cubicBezTo>
                  <a:pt x="1235210" y="456586"/>
                  <a:pt x="1206923" y="380362"/>
                  <a:pt x="1175811" y="349250"/>
                </a:cubicBezTo>
                <a:cubicBezTo>
                  <a:pt x="1145556" y="318995"/>
                  <a:pt x="1084543" y="298744"/>
                  <a:pt x="1048811" y="285750"/>
                </a:cubicBezTo>
                <a:cubicBezTo>
                  <a:pt x="1017359" y="274313"/>
                  <a:pt x="986029" y="262117"/>
                  <a:pt x="953561" y="254000"/>
                </a:cubicBezTo>
                <a:cubicBezTo>
                  <a:pt x="932394" y="248708"/>
                  <a:pt x="910759" y="245024"/>
                  <a:pt x="890061" y="238125"/>
                </a:cubicBezTo>
                <a:cubicBezTo>
                  <a:pt x="863027" y="229114"/>
                  <a:pt x="837720" y="215386"/>
                  <a:pt x="810686" y="206375"/>
                </a:cubicBezTo>
                <a:cubicBezTo>
                  <a:pt x="789988" y="199476"/>
                  <a:pt x="768084" y="196769"/>
                  <a:pt x="747186" y="190500"/>
                </a:cubicBezTo>
                <a:cubicBezTo>
                  <a:pt x="715130" y="180883"/>
                  <a:pt x="685237" y="162080"/>
                  <a:pt x="651936" y="158750"/>
                </a:cubicBezTo>
                <a:cubicBezTo>
                  <a:pt x="277811" y="121338"/>
                  <a:pt x="640987" y="162870"/>
                  <a:pt x="413811" y="127000"/>
                </a:cubicBezTo>
                <a:cubicBezTo>
                  <a:pt x="308411" y="110358"/>
                  <a:pt x="223798" y="108096"/>
                  <a:pt x="128061" y="79375"/>
                </a:cubicBezTo>
                <a:cubicBezTo>
                  <a:pt x="96005" y="69758"/>
                  <a:pt x="56476" y="71290"/>
                  <a:pt x="32811" y="47625"/>
                </a:cubicBezTo>
                <a:lnTo>
                  <a:pt x="1061" y="15875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4064" y="2555875"/>
            <a:ext cx="2417586" cy="369332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What they do right now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192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001177"/>
              </p:ext>
            </p:extLst>
          </p:nvPr>
        </p:nvGraphicFramePr>
        <p:xfrm>
          <a:off x="568325" y="3593457"/>
          <a:ext cx="7607299" cy="1645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468"/>
                <a:gridCol w="1010957"/>
                <a:gridCol w="1428750"/>
                <a:gridCol w="1363941"/>
                <a:gridCol w="1195066"/>
                <a:gridCol w="1362117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prediction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planning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contexts/clustering/customization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optimization</a:t>
                      </a:r>
                      <a:endParaRPr lang="en-US" sz="16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certification envelopes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compression</a:t>
                      </a:r>
                      <a:endParaRPr lang="en-US" sz="1600" b="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privacy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anomaly detectors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sharing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pollution markers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repair operators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streaming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8325" y="320585"/>
            <a:ext cx="418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Vasil</a:t>
            </a:r>
            <a:r>
              <a:rPr lang="en-US" dirty="0"/>
              <a:t> </a:t>
            </a:r>
            <a:r>
              <a:rPr lang="en-US" dirty="0" err="1" smtClean="0"/>
              <a:t>Papakroni</a:t>
            </a:r>
            <a:r>
              <a:rPr lang="en-US" dirty="0" smtClean="0"/>
              <a:t>, WVU masters thesis, 2012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57250" y="689917"/>
            <a:ext cx="269875" cy="27867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8714" y="1243915"/>
            <a:ext cx="2051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Rahul Krishna (Ph.D. scholar, NC state) and me,  submission to</a:t>
            </a:r>
            <a:br>
              <a:rPr lang="en-US" dirty="0" smtClean="0"/>
            </a:br>
            <a:r>
              <a:rPr lang="en-US" dirty="0" smtClean="0"/>
              <a:t> ICSE’16.   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6750" y="2721243"/>
            <a:ext cx="111125" cy="6442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37627" y="5959822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Peters, Menzies, Morph, Cliff, TSE’13; LACE2, ICSE’14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 flipV="1">
            <a:off x="1127127" y="5413376"/>
            <a:ext cx="1110500" cy="731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603500" y="5239377"/>
            <a:ext cx="460375" cy="720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869284" y="2165171"/>
            <a:ext cx="300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 Krall (Ph.D. WVU) and me, </a:t>
            </a:r>
          </a:p>
          <a:p>
            <a:r>
              <a:rPr lang="en-US" dirty="0" smtClean="0"/>
              <a:t>GALE, TSE’15. 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7" idx="1"/>
          </p:cNvCxnSpPr>
          <p:nvPr/>
        </p:nvCxnSpPr>
        <p:spPr>
          <a:xfrm flipH="1">
            <a:off x="4857752" y="2488337"/>
            <a:ext cx="1011532" cy="1029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9284" y="320585"/>
            <a:ext cx="3202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Andrew Butcher (WVU) and me,</a:t>
            </a:r>
          </a:p>
          <a:p>
            <a:r>
              <a:rPr lang="en-US" dirty="0" smtClean="0"/>
              <a:t>TSE’13, Local versus global.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867152" y="1031875"/>
            <a:ext cx="2383132" cy="2529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138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Increasing use of “discover” software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tools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Systematic errors in the “discover”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Next gen software tools to reduce those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errors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b="1" dirty="0"/>
              <a:t>Prelim </a:t>
            </a:r>
            <a:r>
              <a:rPr lang="en-US" sz="2400" b="1" dirty="0" smtClean="0"/>
              <a:t>results</a:t>
            </a:r>
          </a:p>
          <a:p>
            <a:endParaRPr lang="en-US" sz="2400" b="1" dirty="0"/>
          </a:p>
          <a:p>
            <a:r>
              <a:rPr lang="en-US" sz="2400" b="1" dirty="0" smtClean="0"/>
              <a:t>Frequently asked questions</a:t>
            </a:r>
            <a:endParaRPr lang="en-US" sz="24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11847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searching for solutions</a:t>
            </a:r>
            <a:br>
              <a:rPr lang="en-US" dirty="0" smtClean="0"/>
            </a:br>
            <a:r>
              <a:rPr lang="en-US" dirty="0" smtClean="0"/>
              <a:t>“you don’t need all that detail”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345017" y="3586264"/>
            <a:ext cx="2286000" cy="446375"/>
          </a:xfr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10000"/>
          </a:bodyPr>
          <a:lstStyle/>
          <a:p>
            <a:r>
              <a:rPr lang="en-US" dirty="0"/>
              <a:t>In Theorem proving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345017" y="4126702"/>
            <a:ext cx="2286000" cy="226974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Narrows (</a:t>
            </a:r>
            <a:r>
              <a:rPr lang="en-US" sz="1800" dirty="0" err="1" smtClean="0"/>
              <a:t>Amarel</a:t>
            </a:r>
            <a:r>
              <a:rPr lang="en-US" sz="1800" dirty="0" smtClean="0"/>
              <a:t>, 1986)</a:t>
            </a:r>
          </a:p>
          <a:p>
            <a:r>
              <a:rPr lang="en-US" sz="1800" dirty="0"/>
              <a:t>M</a:t>
            </a:r>
            <a:r>
              <a:rPr lang="en-US" sz="1800" dirty="0" smtClean="0"/>
              <a:t>aster variables (Crawford 1995)</a:t>
            </a:r>
          </a:p>
          <a:p>
            <a:r>
              <a:rPr lang="en-US" sz="1800" dirty="0" smtClean="0"/>
              <a:t>Back doors (Selman 2002). </a:t>
            </a:r>
          </a:p>
          <a:p>
            <a:pPr lvl="1"/>
            <a:endParaRPr lang="en-US" sz="1600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67021" y="3586263"/>
            <a:ext cx="2286000" cy="422862"/>
          </a:xfr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en-US" dirty="0"/>
              <a:t>In Software Eng.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67021" y="4126704"/>
            <a:ext cx="2286000" cy="202282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Saturation in mutation testing </a:t>
            </a:r>
            <a:br>
              <a:rPr lang="en-US" sz="1800" dirty="0" smtClean="0"/>
            </a:br>
            <a:r>
              <a:rPr lang="en-US" sz="1800" dirty="0" smtClean="0"/>
              <a:t>(Budd, 1980 and many others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290" y="1633512"/>
            <a:ext cx="6557245" cy="1777129"/>
          </a:xfrm>
          <a:prstGeom prst="rect">
            <a:avLst/>
          </a:prstGeom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527760" y="2270050"/>
            <a:ext cx="1479227" cy="639762"/>
          </a:xfrm>
          <a:prstGeom prst="rect">
            <a:avLst/>
          </a:prstGeo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Computer</a:t>
            </a:r>
          </a:p>
          <a:p>
            <a:r>
              <a:rPr lang="en-US" dirty="0" smtClean="0"/>
              <a:t>Graphics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527754" y="3586264"/>
            <a:ext cx="2286000" cy="446375"/>
          </a:xfrm>
          <a:prstGeom prst="rect">
            <a:avLst/>
          </a:prstGeo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</a:t>
            </a:r>
            <a:r>
              <a:rPr lang="en-US" sz="2200" dirty="0"/>
              <a:t>Machine</a:t>
            </a:r>
            <a:r>
              <a:rPr lang="en-US" dirty="0" smtClean="0"/>
              <a:t> learning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7754" y="4126702"/>
            <a:ext cx="2286000" cy="2269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Variable subset selection </a:t>
            </a:r>
            <a:br>
              <a:rPr lang="en-US" sz="1800" dirty="0" smtClean="0"/>
            </a:br>
            <a:r>
              <a:rPr lang="en-US" sz="1800" dirty="0" smtClean="0"/>
              <a:t>(</a:t>
            </a:r>
            <a:r>
              <a:rPr lang="en-US" sz="1800" dirty="0" err="1" smtClean="0"/>
              <a:t>Kohavi</a:t>
            </a:r>
            <a:r>
              <a:rPr lang="en-US" sz="1800" dirty="0" smtClean="0"/>
              <a:t>, 1997)</a:t>
            </a:r>
          </a:p>
          <a:p>
            <a:r>
              <a:rPr lang="en-US" sz="1800" dirty="0" smtClean="0"/>
              <a:t>Instance selection (Chen, 1975)</a:t>
            </a:r>
          </a:p>
          <a:p>
            <a:r>
              <a:rPr lang="en-US" sz="1800" dirty="0" smtClean="0"/>
              <a:t>Active learning</a:t>
            </a:r>
          </a:p>
          <a:p>
            <a:endParaRPr lang="en-US" sz="1800" dirty="0" smtClean="0"/>
          </a:p>
          <a:p>
            <a:pPr lvl="1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294032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for SBSE?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How to use less CPU</a:t>
            </a:r>
          </a:p>
          <a:p>
            <a:pPr lvl="1"/>
            <a:r>
              <a:rPr lang="en-US" sz="2000" b="1" dirty="0" smtClean="0">
                <a:solidFill>
                  <a:srgbClr val="9F2021"/>
                </a:solidFill>
              </a:rPr>
              <a:t>Refactor the optimizer: </a:t>
            </a:r>
          </a:p>
          <a:p>
            <a:pPr lvl="1"/>
            <a:r>
              <a:rPr lang="en-US" sz="2000" b="1" dirty="0">
                <a:solidFill>
                  <a:srgbClr val="9F2021"/>
                </a:solidFill>
              </a:rPr>
              <a:t>A</a:t>
            </a:r>
            <a:r>
              <a:rPr lang="en-US" sz="2000" b="1" dirty="0" smtClean="0">
                <a:solidFill>
                  <a:srgbClr val="9F2021"/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49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*( 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G      *     ( O(N</a:t>
            </a:r>
            <a:r>
              <a:rPr lang="en-US" baseline="30000" dirty="0" smtClean="0"/>
              <a:t>2</a:t>
            </a:r>
            <a:r>
              <a:rPr lang="en-US" dirty="0" smtClean="0"/>
              <a:t>)    +        E     *  O(1)*N 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1554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34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4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58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48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Software engineering researchers just studying software is like astronomers just studying telescopes.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43" y="1812637"/>
            <a:ext cx="6746872" cy="3174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6343" y="5249815"/>
            <a:ext cx="6776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grind the lenses, we should look through the scope.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build the software, we see how people are using 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52652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</a:t>
            </a:r>
            <a:r>
              <a:rPr lang="en-US" sz="2000" dirty="0" err="1" smtClean="0"/>
              <a:t>sqrt</a:t>
            </a:r>
            <a:r>
              <a:rPr lang="en-US" sz="2000" dirty="0" smtClean="0"/>
              <a:t>(N)</a:t>
            </a:r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pPr lvl="1"/>
            <a:r>
              <a:rPr lang="en-US" sz="2000" dirty="0" smtClean="0"/>
              <a:t>E.g. cull red</a:t>
            </a:r>
          </a:p>
          <a:p>
            <a:r>
              <a:rPr lang="en-US" sz="2000" dirty="0" smtClean="0"/>
              <a:t>Else, push points  towards X</a:t>
            </a:r>
          </a:p>
          <a:p>
            <a:pPr lvl="1"/>
            <a:r>
              <a:rPr lang="en-US" sz="1800" dirty="0" smtClean="0"/>
              <a:t>E.g. push orange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4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7317942" y="5674796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917552" y="58583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</a:t>
            </a:r>
            <a:r>
              <a:rPr lang="en-US" sz="2000" dirty="0" err="1" smtClean="0"/>
              <a:t>sqrt</a:t>
            </a:r>
            <a:r>
              <a:rPr lang="en-US" sz="2000" dirty="0" smtClean="0"/>
              <a:t>(N)</a:t>
            </a:r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pPr lvl="1"/>
            <a:r>
              <a:rPr lang="en-US" sz="2000" dirty="0" smtClean="0"/>
              <a:t>E.g. cull red</a:t>
            </a:r>
          </a:p>
          <a:p>
            <a:r>
              <a:rPr lang="en-US" sz="2000" dirty="0" smtClean="0"/>
              <a:t>Else, push points  towards X</a:t>
            </a:r>
          </a:p>
          <a:p>
            <a:pPr lvl="1"/>
            <a:r>
              <a:rPr lang="en-US" sz="1800" dirty="0" smtClean="0"/>
              <a:t>E.g. push orange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6473" y="3120564"/>
            <a:ext cx="191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e.g. </a:t>
            </a:r>
            <a:r>
              <a:rPr lang="en-US" b="1" dirty="0" smtClean="0">
                <a:solidFill>
                  <a:srgbClr val="F0A631"/>
                </a:solidFill>
              </a:rPr>
              <a:t>orange</a:t>
            </a:r>
            <a:r>
              <a:rPr lang="en-US" dirty="0" smtClean="0"/>
              <a:t> points get  pushed </a:t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 </a:t>
            </a:r>
            <a:r>
              <a:rPr lang="en-US" dirty="0" smtClean="0"/>
              <a:t>way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054614" y="3213100"/>
            <a:ext cx="154192" cy="720552"/>
          </a:xfrm>
          <a:prstGeom prst="straightConnector1">
            <a:avLst/>
          </a:prstGeom>
          <a:ln w="76200" cmpd="sng">
            <a:solidFill>
              <a:srgbClr val="F0A63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317942" y="5674796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917552" y="58583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</a:t>
            </a:r>
            <a:r>
              <a:rPr lang="en-US" sz="2000" dirty="0" err="1" smtClean="0"/>
              <a:t>sqrt</a:t>
            </a:r>
            <a:r>
              <a:rPr lang="en-US" sz="2000" dirty="0" smtClean="0"/>
              <a:t>(N)</a:t>
            </a:r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pPr lvl="1"/>
            <a:r>
              <a:rPr lang="en-US" sz="2000" dirty="0" smtClean="0"/>
              <a:t>E.g. cull red</a:t>
            </a:r>
          </a:p>
          <a:p>
            <a:r>
              <a:rPr lang="en-US" sz="2000" dirty="0" smtClean="0"/>
              <a:t>Else, push points  towards X</a:t>
            </a:r>
          </a:p>
          <a:p>
            <a:pPr lvl="1"/>
            <a:r>
              <a:rPr lang="en-US" sz="1800" dirty="0" smtClean="0"/>
              <a:t>E.g. push orange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4" name="Rectangle 23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6473" y="3120564"/>
            <a:ext cx="191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e.g. </a:t>
            </a:r>
            <a:r>
              <a:rPr lang="en-US" b="1" dirty="0" smtClean="0">
                <a:solidFill>
                  <a:srgbClr val="F0A631"/>
                </a:solidFill>
              </a:rPr>
              <a:t>orange</a:t>
            </a:r>
            <a:r>
              <a:rPr lang="en-US" dirty="0" smtClean="0"/>
              <a:t> points get  pushed </a:t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 </a:t>
            </a:r>
            <a:r>
              <a:rPr lang="en-US" dirty="0" smtClean="0"/>
              <a:t>way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054614" y="3213100"/>
            <a:ext cx="154192" cy="720552"/>
          </a:xfrm>
          <a:prstGeom prst="straightConnector1">
            <a:avLst/>
          </a:prstGeom>
          <a:ln w="76200" cmpd="sng">
            <a:solidFill>
              <a:srgbClr val="F0A63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317942" y="5674796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589399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 *    (O(N</a:t>
            </a:r>
            <a:r>
              <a:rPr lang="en-US" baseline="300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    +               E     *        O(1)*N)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660739" y="2895657"/>
            <a:ext cx="18466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917552" y="58583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063616" y="2366817"/>
            <a:ext cx="473228" cy="35001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692694" y="2366821"/>
            <a:ext cx="505212" cy="35103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127095" y="2366819"/>
            <a:ext cx="160592" cy="35001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228905" y="2366822"/>
            <a:ext cx="312992" cy="35001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902162" y="2717858"/>
            <a:ext cx="3943244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g  *  ( O(N)    +        log(  E      *  O(1) * N))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Approximate the space </a:t>
            </a:r>
          </a:p>
          <a:p>
            <a:r>
              <a:rPr lang="en-US" sz="2000" dirty="0"/>
              <a:t>k=2 divisive clustering 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(X,Y)= 2 very distant points  in O(2N)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Evaluate only </a:t>
            </a:r>
            <a:r>
              <a:rPr lang="en-US" sz="2000" dirty="0" smtClean="0"/>
              <a:t>(X</a:t>
            </a:r>
            <a:r>
              <a:rPr lang="en-US" sz="2000" dirty="0"/>
              <a:t>,Y)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If better(X,Y)</a:t>
            </a:r>
          </a:p>
          <a:p>
            <a:r>
              <a:rPr lang="en-US" sz="2000" dirty="0"/>
              <a:t>If size(cluster) &gt; </a:t>
            </a:r>
            <a:r>
              <a:rPr lang="en-US" sz="2000" dirty="0" err="1"/>
              <a:t>sqrt</a:t>
            </a:r>
            <a:r>
              <a:rPr lang="en-US" sz="2000" dirty="0"/>
              <a:t>(N)</a:t>
            </a:r>
          </a:p>
          <a:p>
            <a:pPr lvl="1"/>
            <a:r>
              <a:rPr lang="en-US" sz="2000" dirty="0"/>
              <a:t>Split, </a:t>
            </a:r>
            <a:r>
              <a:rPr lang="en-US" sz="2000" dirty="0" err="1"/>
              <a:t>recurse</a:t>
            </a:r>
            <a:r>
              <a:rPr lang="en-US" sz="2000" dirty="0"/>
              <a:t> on better half</a:t>
            </a:r>
          </a:p>
          <a:p>
            <a:pPr lvl="1"/>
            <a:r>
              <a:rPr lang="en-US" sz="2000" dirty="0"/>
              <a:t>E.g. cull red</a:t>
            </a:r>
          </a:p>
          <a:p>
            <a:r>
              <a:rPr lang="en-US" sz="2000" dirty="0"/>
              <a:t>Else, push points  towards X</a:t>
            </a:r>
          </a:p>
          <a:p>
            <a:pPr lvl="1"/>
            <a:r>
              <a:rPr lang="en-US" sz="1800" dirty="0"/>
              <a:t>E.g. push orange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6" name="Rectangle 25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28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87498" y="-387455"/>
            <a:ext cx="2777349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qb2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52" y="317473"/>
            <a:ext cx="6439221" cy="622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8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58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GALE’s clustering =  fast analog for PCA</a:t>
            </a:r>
            <a:br>
              <a:rPr lang="en-US" dirty="0" smtClean="0"/>
            </a:br>
            <a:r>
              <a:rPr lang="en-US" dirty="0" smtClean="0"/>
              <a:t>(so GALE is a heuristic spectral learner)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75" y="1704946"/>
            <a:ext cx="5874575" cy="4268246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74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7F7F7F"/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Why use less CPU for SBSE?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Refactor the </a:t>
            </a:r>
            <a:r>
              <a:rPr lang="en-US" sz="2000" dirty="0" smtClean="0">
                <a:solidFill>
                  <a:srgbClr val="7F7F7F"/>
                </a:solidFill>
              </a:rPr>
              <a:t>optimizer: </a:t>
            </a:r>
          </a:p>
          <a:p>
            <a:pPr lvl="1"/>
            <a:r>
              <a:rPr lang="en-US" sz="2000" dirty="0">
                <a:solidFill>
                  <a:srgbClr val="7F7F7F"/>
                </a:solidFill>
              </a:rPr>
              <a:t>A</a:t>
            </a:r>
            <a:r>
              <a:rPr lang="en-US" sz="2000" dirty="0" smtClean="0">
                <a:solidFill>
                  <a:srgbClr val="7F7F7F"/>
                </a:solidFill>
              </a:rPr>
              <a:t>dd in some data mining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883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models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Benchmark suites (small)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211508"/>
            <a:ext cx="4040188" cy="395128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usual suspects: </a:t>
            </a:r>
            <a:r>
              <a:rPr lang="en-US" sz="2000" dirty="0" smtClean="0">
                <a:hlinkClick r:id="rId2"/>
              </a:rPr>
              <a:t>goo.gl/FTyhkJ</a:t>
            </a:r>
            <a:r>
              <a:rPr lang="en-US" sz="2000" dirty="0" smtClean="0"/>
              <a:t> </a:t>
            </a:r>
          </a:p>
          <a:p>
            <a:pPr lvl="1"/>
            <a:r>
              <a:rPr lang="en-US" sz="1800" dirty="0" smtClean="0"/>
              <a:t>2-3 line equations</a:t>
            </a:r>
          </a:p>
          <a:p>
            <a:pPr lvl="1"/>
            <a:r>
              <a:rPr lang="en-US" sz="1800" dirty="0" smtClean="0"/>
              <a:t>Fonseca, Schaffer,  </a:t>
            </a:r>
            <a:r>
              <a:rPr lang="en-US" sz="1800" dirty="0" err="1" smtClean="0"/>
              <a:t>woBar</a:t>
            </a:r>
            <a:r>
              <a:rPr lang="en-US" sz="1800" dirty="0" smtClean="0"/>
              <a:t>. </a:t>
            </a:r>
            <a:r>
              <a:rPr lang="en-US" sz="1800" dirty="0" err="1" smtClean="0"/>
              <a:t>Golinski</a:t>
            </a:r>
            <a:r>
              <a:rPr lang="en-US" sz="1800" dirty="0" smtClean="0"/>
              <a:t>, 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Also, from </a:t>
            </a:r>
            <a:r>
              <a:rPr lang="en-US" sz="2000" dirty="0" smtClean="0">
                <a:hlinkClick r:id="rId3"/>
              </a:rPr>
              <a:t>goo.gl/w98wxu</a:t>
            </a:r>
            <a:endParaRPr lang="en-US" sz="2000" dirty="0" smtClean="0"/>
          </a:p>
          <a:p>
            <a:pPr lvl="1"/>
            <a:r>
              <a:rPr lang="en-US" sz="1800" dirty="0" smtClean="0"/>
              <a:t>The ZDT suite :  </a:t>
            </a:r>
          </a:p>
          <a:p>
            <a:pPr lvl="1"/>
            <a:r>
              <a:rPr lang="en-US" sz="1800" dirty="0" smtClean="0"/>
              <a:t>The	 DTLZ  suite</a:t>
            </a:r>
            <a:endParaRPr lang="en-US" sz="1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211511"/>
            <a:ext cx="4041775" cy="448011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On-line at: </a:t>
            </a:r>
            <a:r>
              <a:rPr lang="en-US" dirty="0" smtClean="0">
                <a:hlinkClick r:id="rId4"/>
              </a:rPr>
              <a:t>goo.gl/nv2AVK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XOMO: </a:t>
            </a:r>
            <a:r>
              <a:rPr lang="en-US" dirty="0" smtClean="0">
                <a:hlinkClick r:id="rId5"/>
              </a:rPr>
              <a:t>goo.gl/tY4nLu</a:t>
            </a:r>
            <a:r>
              <a:rPr lang="en-US" dirty="0" smtClean="0"/>
              <a:t>  COCOMO software effort estimator + defect prediction + risk advisor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POM3: </a:t>
            </a:r>
            <a:r>
              <a:rPr lang="en-US" dirty="0" smtClean="0">
                <a:hlinkClick r:id="rId6"/>
              </a:rPr>
              <a:t>goo.gl/RMxWC</a:t>
            </a:r>
            <a:r>
              <a:rPr lang="en-US" dirty="0" smtClean="0"/>
              <a:t> Agile teams prioritizing tasks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asks costs and utility may subsequently change</a:t>
            </a:r>
          </a:p>
          <a:p>
            <a:pPr lvl="2"/>
            <a:r>
              <a:rPr lang="en-US" dirty="0" smtClean="0"/>
              <a:t>Teams depend on products from other teams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Internal NASA models:</a:t>
            </a:r>
          </a:p>
          <a:p>
            <a:pPr lvl="1"/>
            <a:r>
              <a:rPr lang="en-US" dirty="0" smtClean="0"/>
              <a:t>CDA: </a:t>
            </a:r>
            <a:r>
              <a:rPr lang="en-US" dirty="0"/>
              <a:t> </a:t>
            </a:r>
            <a:r>
              <a:rPr lang="en-US" dirty="0" smtClean="0">
                <a:hlinkClick r:id="rId7"/>
              </a:rPr>
              <a:t>goo.gl/wLVrYA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NASA’s requirements models for human avionics</a:t>
            </a:r>
          </a:p>
        </p:txBody>
      </p:sp>
    </p:spTree>
    <p:extLst>
      <p:ext uri="{BB962C8B-B14F-4D97-AF65-F5344CB8AC3E}">
        <p14:creationId xmlns:p14="http://schemas.microsoft.com/office/powerpoint/2010/main" val="3780616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algorithms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What we used (in paper)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211508"/>
            <a:ext cx="4040188" cy="39512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NSGA-II </a:t>
            </a:r>
            <a:r>
              <a:rPr lang="en-US" sz="2200" dirty="0" smtClean="0"/>
              <a:t>(of course)</a:t>
            </a:r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dirty="0" smtClean="0"/>
              <a:t>SPEA2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Selected from </a:t>
            </a:r>
            <a:r>
              <a:rPr lang="en-US" dirty="0" err="1" smtClean="0"/>
              <a:t>Sayyad</a:t>
            </a:r>
            <a:r>
              <a:rPr lang="en-US" dirty="0" smtClean="0"/>
              <a:t> et </a:t>
            </a:r>
            <a:r>
              <a:rPr lang="en-US" dirty="0" err="1" smtClean="0"/>
              <a:t>al’s</a:t>
            </a:r>
            <a:r>
              <a:rPr lang="en-US" dirty="0" smtClean="0"/>
              <a:t> ICSE’13 survey of “usually used MOEAs in SE”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Not IBEA:</a:t>
            </a:r>
          </a:p>
          <a:p>
            <a:pPr lvl="1"/>
            <a:r>
              <a:rPr lang="en-US" dirty="0" smtClean="0"/>
              <a:t>BTW, I don</a:t>
            </a:r>
            <a:r>
              <a:rPr lang="fr-FR" dirty="0" smtClean="0"/>
              <a:t>’</a:t>
            </a:r>
            <a:r>
              <a:rPr lang="en-US" dirty="0" smtClean="0"/>
              <a:t>t like IBEA, just its continuous domination function</a:t>
            </a:r>
          </a:p>
          <a:p>
            <a:pPr lvl="1"/>
            <a:r>
              <a:rPr lang="en-US" dirty="0" smtClean="0"/>
              <a:t>Used in GALE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Since paper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211511"/>
            <a:ext cx="4041775" cy="4480117"/>
          </a:xfrm>
        </p:spPr>
        <p:txBody>
          <a:bodyPr>
            <a:normAutofit/>
          </a:bodyPr>
          <a:lstStyle/>
          <a:p>
            <a:r>
              <a:rPr lang="en-US" dirty="0" smtClean="0"/>
              <a:t>Differential evolution</a:t>
            </a:r>
          </a:p>
          <a:p>
            <a:r>
              <a:rPr lang="en-US" dirty="0" smtClean="0"/>
              <a:t>MOEA/D</a:t>
            </a:r>
          </a:p>
          <a:p>
            <a:r>
              <a:rPr lang="en-US" dirty="0" smtClean="0"/>
              <a:t>?NSGA III</a:t>
            </a:r>
          </a:p>
          <a:p>
            <a:pPr lvl="1"/>
            <a:r>
              <a:rPr lang="en-US" sz="2400" dirty="0" smtClean="0"/>
              <a:t>Some quirky “bunching problems”</a:t>
            </a:r>
          </a:p>
        </p:txBody>
      </p:sp>
    </p:spTree>
    <p:extLst>
      <p:ext uri="{BB962C8B-B14F-4D97-AF65-F5344CB8AC3E}">
        <p14:creationId xmlns:p14="http://schemas.microsoft.com/office/powerpoint/2010/main" val="1649255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3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GALE: </a:t>
            </a:r>
            <a:r>
              <a:rPr lang="en-US" u="sng" dirty="0" smtClean="0"/>
              <a:t>one of the best</a:t>
            </a:r>
            <a:r>
              <a:rPr lang="en-US" dirty="0" smtClean="0"/>
              <a:t>, far </a:t>
            </a:r>
            <a:r>
              <a:rPr lang="en-US" dirty="0"/>
              <a:t>f</a:t>
            </a:r>
            <a:r>
              <a:rPr lang="en-US" dirty="0" smtClean="0"/>
              <a:t>ewer </a:t>
            </a:r>
            <a:r>
              <a:rPr lang="en-US" u="sng" dirty="0" err="1" smtClean="0"/>
              <a:t>evals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02" y="1865144"/>
            <a:ext cx="4644274" cy="3943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537" y="5875659"/>
            <a:ext cx="442253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Gray: stats tests: as good as the best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52" y="1857161"/>
            <a:ext cx="3347658" cy="451169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728065" y="1199343"/>
            <a:ext cx="587945" cy="65781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396837" y="1199343"/>
            <a:ext cx="1340513" cy="65781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781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tools for “citizen scientists”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6255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cience has </a:t>
            </a:r>
            <a:r>
              <a:rPr lang="en-US" dirty="0"/>
              <a:t>escaped the </a:t>
            </a:r>
            <a:r>
              <a:rPr lang="en-US" dirty="0" smtClean="0"/>
              <a:t>lab and </a:t>
            </a:r>
            <a:r>
              <a:rPr lang="en-US" dirty="0"/>
              <a:t>is roaming free in the world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People use </a:t>
            </a:r>
            <a:r>
              <a:rPr lang="en-US" dirty="0"/>
              <a:t>software to understand the world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What tools are needed </a:t>
            </a:r>
            <a:r>
              <a:rPr lang="en-US" dirty="0"/>
              <a:t>to </a:t>
            </a:r>
            <a:r>
              <a:rPr lang="en-US" dirty="0" smtClean="0"/>
              <a:t>support that work?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Want to  mistrust the conclusions </a:t>
            </a:r>
            <a:r>
              <a:rPr lang="en-US" dirty="0"/>
              <a:t>of the citizen </a:t>
            </a:r>
            <a:r>
              <a:rPr lang="en-US" dirty="0" smtClean="0"/>
              <a:t>scientists</a:t>
            </a:r>
          </a:p>
          <a:p>
            <a:pPr lvl="1"/>
            <a:r>
              <a:rPr lang="en-US" dirty="0" smtClean="0"/>
              <a:t>Just as </a:t>
            </a:r>
            <a:r>
              <a:rPr lang="en-US" dirty="0" smtClean="0">
                <a:solidFill>
                  <a:srgbClr val="000000"/>
                </a:solidFill>
              </a:rPr>
              <a:t>we </a:t>
            </a:r>
            <a:r>
              <a:rPr lang="en-US" dirty="0">
                <a:solidFill>
                  <a:srgbClr val="000000"/>
                </a:solidFill>
              </a:rPr>
              <a:t>mistrust </a:t>
            </a:r>
            <a:r>
              <a:rPr lang="en-US" dirty="0" smtClean="0">
                <a:solidFill>
                  <a:srgbClr val="000000"/>
                </a:solidFill>
              </a:rPr>
              <a:t>and evaluate, review, explore, evolve </a:t>
            </a:r>
            <a:r>
              <a:rPr lang="en-US" dirty="0">
                <a:solidFill>
                  <a:srgbClr val="000000"/>
                </a:solidFill>
              </a:rPr>
              <a:t>the conclusions of </a:t>
            </a:r>
            <a:r>
              <a:rPr lang="en-US" dirty="0" smtClean="0">
                <a:solidFill>
                  <a:srgbClr val="000000"/>
                </a:solidFill>
              </a:rPr>
              <a:t>any other </a:t>
            </a:r>
            <a:r>
              <a:rPr lang="en-US" dirty="0">
                <a:solidFill>
                  <a:srgbClr val="000000"/>
                </a:solidFill>
              </a:rPr>
              <a:t>scientist. 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38745"/>
            <a:ext cx="4241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196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811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 small models, not much slower</a:t>
            </a:r>
            <a:br>
              <a:rPr lang="en-US" dirty="0" smtClean="0"/>
            </a:br>
            <a:r>
              <a:rPr lang="en-US" dirty="0" smtClean="0"/>
              <a:t>For big models, 100 times faster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986" y="1661255"/>
            <a:ext cx="2998675" cy="4373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03" y="1686280"/>
            <a:ext cx="3199291" cy="4373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0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 big models, GALE does very well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587" y="1269419"/>
            <a:ext cx="5564674" cy="5063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946" y="1856071"/>
            <a:ext cx="24791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000" dirty="0" smtClean="0"/>
              <a:t>NASA’s requirements models for human avionics</a:t>
            </a:r>
          </a:p>
          <a:p>
            <a:pPr marL="0" lvl="2"/>
            <a:endParaRPr lang="en-US" sz="2000" dirty="0"/>
          </a:p>
          <a:p>
            <a:pPr marL="0" lvl="2"/>
            <a:r>
              <a:rPr lang="en-US" sz="2000" dirty="0" smtClean="0"/>
              <a:t>• GALE: 4 </a:t>
            </a:r>
            <a:r>
              <a:rPr lang="en-US" sz="2000" dirty="0" err="1" smtClean="0"/>
              <a:t>mins</a:t>
            </a:r>
            <a:endParaRPr lang="en-US" sz="2000" dirty="0" smtClean="0"/>
          </a:p>
          <a:p>
            <a:pPr marL="0" lvl="2"/>
            <a:r>
              <a:rPr lang="en-US" sz="2000" dirty="0" smtClean="0"/>
              <a:t>• NSGA-II:  8 hours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4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DTLZ1:from 2 to 8 goals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" y="1405880"/>
            <a:ext cx="9144000" cy="4929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8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for SBSE?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Refactor the optimizer: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44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Related work (more)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700" dirty="0" smtClean="0"/>
              <a:t>Active learning [8]</a:t>
            </a:r>
          </a:p>
          <a:p>
            <a:pPr lvl="1"/>
            <a:r>
              <a:rPr lang="en-US" sz="2300" dirty="0" smtClean="0"/>
              <a:t>Don</a:t>
            </a:r>
            <a:r>
              <a:rPr lang="fr-FR" sz="2300" dirty="0" smtClean="0"/>
              <a:t>’</a:t>
            </a:r>
            <a:r>
              <a:rPr lang="en-US" sz="2300" dirty="0" smtClean="0"/>
              <a:t>t evaluate all, </a:t>
            </a:r>
          </a:p>
          <a:p>
            <a:pPr lvl="1"/>
            <a:r>
              <a:rPr lang="en-US" sz="2300" dirty="0" smtClean="0"/>
              <a:t>Just the most interesting</a:t>
            </a:r>
          </a:p>
          <a:p>
            <a:endParaRPr lang="en-US" sz="2700" dirty="0" smtClean="0"/>
          </a:p>
          <a:p>
            <a:r>
              <a:rPr lang="en-US" sz="2700" dirty="0" err="1" smtClean="0"/>
              <a:t>Kamvar</a:t>
            </a:r>
            <a:r>
              <a:rPr lang="en-US" sz="2700" dirty="0" smtClean="0"/>
              <a:t> et al. 2003 [33]</a:t>
            </a:r>
          </a:p>
          <a:p>
            <a:pPr lvl="1"/>
            <a:r>
              <a:rPr lang="en-US" sz="2300" dirty="0" smtClean="0"/>
              <a:t>Spectral learning</a:t>
            </a:r>
          </a:p>
          <a:p>
            <a:pPr lvl="1"/>
            <a:endParaRPr lang="en-US" sz="2300" dirty="0" smtClean="0"/>
          </a:p>
          <a:p>
            <a:r>
              <a:rPr lang="en-US" sz="2700" dirty="0" err="1" smtClean="0"/>
              <a:t>Boley</a:t>
            </a:r>
            <a:r>
              <a:rPr lang="en-US" sz="2700" dirty="0" smtClean="0"/>
              <a:t> , PDDP 1998 [34]</a:t>
            </a:r>
            <a:endParaRPr lang="en-US" sz="2700" dirty="0"/>
          </a:p>
          <a:p>
            <a:pPr lvl="1"/>
            <a:r>
              <a:rPr lang="en-US" sz="2300" dirty="0"/>
              <a:t>Classification, recursive descent on PCA component</a:t>
            </a:r>
          </a:p>
          <a:p>
            <a:pPr lvl="1"/>
            <a:r>
              <a:rPr lang="en-US" sz="2300" dirty="0"/>
              <a:t>O(N</a:t>
            </a:r>
            <a:r>
              <a:rPr lang="en-US" sz="2300" baseline="30000" dirty="0"/>
              <a:t>2</a:t>
            </a:r>
            <a:r>
              <a:rPr lang="en-US" sz="2300" dirty="0"/>
              <a:t>), not O(N)</a:t>
            </a:r>
          </a:p>
          <a:p>
            <a:pPr marL="457200" lvl="1" indent="0">
              <a:buNone/>
            </a:pPr>
            <a:endParaRPr lang="en-US" sz="2300" dirty="0"/>
          </a:p>
          <a:p>
            <a:pPr>
              <a:lnSpc>
                <a:spcPct val="80000"/>
              </a:lnSpc>
            </a:pPr>
            <a:endParaRPr lang="en-US" sz="27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700" dirty="0"/>
              <a:t>SPEA2, NSGA-II, PSO, DE, MOEA/D, </a:t>
            </a:r>
            <a:r>
              <a:rPr lang="en-US" sz="2700" dirty="0" err="1"/>
              <a:t>Tabu</a:t>
            </a:r>
            <a:r>
              <a:rPr lang="en-US" sz="2700" dirty="0"/>
              <a:t>..</a:t>
            </a:r>
          </a:p>
          <a:p>
            <a:pPr lvl="1"/>
            <a:r>
              <a:rPr lang="en-US" sz="2700" dirty="0"/>
              <a:t>All O(N) evaluations</a:t>
            </a:r>
          </a:p>
          <a:p>
            <a:pPr>
              <a:lnSpc>
                <a:spcPct val="80000"/>
              </a:lnSpc>
            </a:pPr>
            <a:endParaRPr lang="en-US" sz="2700" dirty="0" smtClean="0"/>
          </a:p>
          <a:p>
            <a:pPr>
              <a:lnSpc>
                <a:spcPct val="80000"/>
              </a:lnSpc>
            </a:pPr>
            <a:r>
              <a:rPr lang="en-US" sz="2700" dirty="0" smtClean="0"/>
              <a:t>Various </a:t>
            </a:r>
            <a:r>
              <a:rPr lang="en-US" sz="2700" dirty="0"/>
              <a:t>local search methods (</a:t>
            </a:r>
            <a:r>
              <a:rPr lang="en-US" sz="2700" dirty="0" err="1"/>
              <a:t>Peng</a:t>
            </a:r>
            <a:r>
              <a:rPr lang="en-US" sz="2700" dirty="0"/>
              <a:t> [40])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None known in SE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None boasting GALE’s reduced runtimes</a:t>
            </a:r>
          </a:p>
          <a:p>
            <a:pPr>
              <a:lnSpc>
                <a:spcPct val="80000"/>
              </a:lnSpc>
            </a:pPr>
            <a:endParaRPr lang="en-US" sz="2700" dirty="0"/>
          </a:p>
          <a:p>
            <a:pPr>
              <a:lnSpc>
                <a:spcPct val="80000"/>
              </a:lnSpc>
            </a:pPr>
            <a:r>
              <a:rPr lang="en-US" sz="2700" dirty="0"/>
              <a:t>Response surface methods </a:t>
            </a:r>
            <a:r>
              <a:rPr lang="en-US" sz="2700" dirty="0" err="1"/>
              <a:t>Zuluaga</a:t>
            </a:r>
            <a:r>
              <a:rPr lang="en-US" sz="2700" dirty="0"/>
              <a:t> [8]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Parametric assumptions about Pareto frontier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Active learning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4986" y="1835988"/>
            <a:ext cx="767948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96442" y="576159"/>
            <a:ext cx="1575071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[X] = reference</a:t>
            </a:r>
          </a:p>
          <a:p>
            <a:r>
              <a:rPr lang="en-US" dirty="0"/>
              <a:t> </a:t>
            </a:r>
            <a:r>
              <a:rPr lang="en-US" dirty="0" smtClean="0"/>
              <a:t>        in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96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SBSE?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Refactor the optimizer: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14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417641"/>
            <a:ext cx="4040188" cy="639762"/>
          </a:xfrm>
          <a:solidFill>
            <a:srgbClr val="9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More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233666"/>
            <a:ext cx="4040188" cy="395128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Siegmund</a:t>
            </a:r>
            <a:r>
              <a:rPr lang="en-US" dirty="0" smtClean="0"/>
              <a:t> &amp; </a:t>
            </a:r>
            <a:r>
              <a:rPr lang="en-US" dirty="0" err="1" smtClean="0"/>
              <a:t>Apel’s</a:t>
            </a:r>
            <a:r>
              <a:rPr lang="en-US" dirty="0" smtClean="0"/>
              <a:t> runtime configuration models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Rungta’s</a:t>
            </a:r>
            <a:r>
              <a:rPr lang="en-US" dirty="0" smtClean="0"/>
              <a:t> NASA models of space pilots flying MARS missions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100s of </a:t>
            </a:r>
            <a:r>
              <a:rPr lang="en-US" dirty="0" err="1" smtClean="0"/>
              <a:t>Horkoff’s</a:t>
            </a:r>
            <a:r>
              <a:rPr lang="en-US" dirty="0" smtClean="0"/>
              <a:t> </a:t>
            </a:r>
            <a:r>
              <a:rPr lang="en-US" dirty="0" err="1" smtClean="0"/>
              <a:t>softgoal</a:t>
            </a:r>
            <a:r>
              <a:rPr lang="en-US" dirty="0" smtClean="0"/>
              <a:t> models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Software product lines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31" y="1417641"/>
            <a:ext cx="4041775" cy="639762"/>
          </a:xfrm>
          <a:solidFill>
            <a:srgbClr val="9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More </a:t>
            </a:r>
            <a:r>
              <a:rPr lang="en-US" dirty="0"/>
              <a:t>T</a:t>
            </a:r>
            <a:r>
              <a:rPr lang="en-US" dirty="0" smtClean="0"/>
              <a:t>ool </a:t>
            </a:r>
            <a:r>
              <a:rPr lang="en-US" dirty="0"/>
              <a:t>B</a:t>
            </a:r>
            <a:r>
              <a:rPr lang="en-US" dirty="0" smtClean="0"/>
              <a:t>uilding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31" y="2233666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Explanation systems</a:t>
            </a:r>
          </a:p>
          <a:p>
            <a:pPr lvl="1"/>
            <a:r>
              <a:rPr lang="en-US" dirty="0"/>
              <a:t>Complex MOEA tasks solved by reflecting on only a few dozen examples</a:t>
            </a:r>
          </a:p>
          <a:p>
            <a:pPr lvl="1"/>
            <a:r>
              <a:rPr lang="en-US" dirty="0"/>
              <a:t>Human in the loop guidance for the </a:t>
            </a:r>
            <a:r>
              <a:rPr lang="en-US" dirty="0" smtClean="0"/>
              <a:t>inference?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There remains one loophole GALE did not exploit</a:t>
            </a:r>
            <a:endParaRPr lang="en-US" dirty="0"/>
          </a:p>
          <a:p>
            <a:pPr lvl="1"/>
            <a:r>
              <a:rPr lang="en-US" dirty="0" smtClean="0"/>
              <a:t>So after GALE </a:t>
            </a:r>
            <a:r>
              <a:rPr lang="en-US" dirty="0"/>
              <a:t>comes </a:t>
            </a:r>
            <a:r>
              <a:rPr lang="en-US" dirty="0" smtClean="0"/>
              <a:t>STORM,</a:t>
            </a:r>
          </a:p>
          <a:p>
            <a:pPr lvl="1"/>
            <a:r>
              <a:rPr lang="en-US" dirty="0" smtClean="0"/>
              <a:t>Work in progress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9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for SBSE?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Refactor the optimizer: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A challenge question:</a:t>
            </a:r>
          </a:p>
          <a:p>
            <a:pPr lvl="1"/>
            <a:r>
              <a:rPr lang="en-US" sz="2000" b="1" dirty="0" smtClean="0">
                <a:solidFill>
                  <a:srgbClr val="9F2021"/>
                </a:solidFill>
              </a:rPr>
              <a:t>Are we making this too hard?</a:t>
            </a:r>
            <a:endParaRPr lang="en-US" sz="2000" b="1" dirty="0">
              <a:solidFill>
                <a:srgbClr val="9F202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4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6119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439253"/>
            <a:ext cx="8148965" cy="6111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05" y="439251"/>
            <a:ext cx="8148962" cy="61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5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629"/>
            <a:ext cx="8229600" cy="1143000"/>
          </a:xfrm>
        </p:spPr>
        <p:txBody>
          <a:bodyPr/>
          <a:lstStyle/>
          <a:p>
            <a:r>
              <a:rPr lang="en-US" dirty="0" smtClean="0"/>
              <a:t>GALE’s dangerous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080" y="1138136"/>
            <a:ext cx="8679480" cy="5200721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dirty="0" smtClean="0"/>
              <a:t>Simple approximations exist for seemingly complex problems.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Researchers jump to the</a:t>
            </a:r>
            <a:br>
              <a:rPr lang="en-US" sz="2000" dirty="0" smtClean="0"/>
            </a:br>
            <a:r>
              <a:rPr lang="en-US" sz="2000" dirty="0" smtClean="0"/>
              <a:t>complex </a:t>
            </a:r>
            <a:r>
              <a:rPr lang="en-US" sz="2000" dirty="0"/>
              <a:t> </a:t>
            </a:r>
            <a:r>
              <a:rPr lang="en-US" sz="2000" dirty="0" smtClean="0"/>
              <a:t>before exploring </a:t>
            </a:r>
            <a:br>
              <a:rPr lang="en-US" sz="2000" dirty="0" smtClean="0"/>
            </a:br>
            <a:r>
              <a:rPr lang="en-US" sz="2000" dirty="0" smtClean="0"/>
              <a:t>the simpler.</a:t>
            </a:r>
            <a:br>
              <a:rPr lang="en-US" sz="2000" dirty="0" smtClean="0"/>
            </a:b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Test supposedly sophisticated </a:t>
            </a:r>
            <a:br>
              <a:rPr lang="en-US" sz="2000" dirty="0" smtClean="0"/>
            </a:br>
            <a:r>
              <a:rPr lang="en-US" sz="2000" dirty="0" err="1" smtClean="0"/>
              <a:t>vs</a:t>
            </a:r>
            <a:r>
              <a:rPr lang="en-US" sz="2000" dirty="0"/>
              <a:t> </a:t>
            </a:r>
            <a:r>
              <a:rPr lang="en-US" sz="2000" dirty="0" smtClean="0"/>
              <a:t>simpler alternates (the </a:t>
            </a:r>
            <a:br>
              <a:rPr lang="en-US" sz="2000" dirty="0" smtClean="0"/>
            </a:br>
            <a:r>
              <a:rPr lang="en-US" sz="2000" dirty="0" smtClean="0"/>
              <a:t>straw man).</a:t>
            </a:r>
            <a:br>
              <a:rPr lang="en-US" sz="2000" dirty="0" smtClean="0"/>
            </a:b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My career: “my straw</a:t>
            </a:r>
            <a:br>
              <a:rPr lang="en-US" sz="2000" dirty="0" smtClean="0"/>
            </a:br>
            <a:r>
              <a:rPr lang="en-US" sz="2000" dirty="0" smtClean="0"/>
              <a:t> don’t burn”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28" y="1344279"/>
            <a:ext cx="7412129" cy="2008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790" y="3433356"/>
            <a:ext cx="5133474" cy="341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9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every citizen can be a scientist (making generalizations from data)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61830"/>
            <a:ext cx="426489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t  </a:t>
            </a:r>
            <a:r>
              <a:rPr lang="en-US" sz="2400" dirty="0"/>
              <a:t>should be possible to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for </a:t>
            </a:r>
            <a:r>
              <a:rPr lang="en-US" sz="2400" dirty="0"/>
              <a:t>everyone else </a:t>
            </a:r>
            <a:r>
              <a:rPr lang="en-US" sz="2400" dirty="0" smtClean="0"/>
              <a:t>to</a:t>
            </a:r>
            <a:br>
              <a:rPr lang="en-US" sz="2400" dirty="0" smtClean="0"/>
            </a:br>
            <a:endParaRPr lang="en-US" sz="2400" dirty="0"/>
          </a:p>
          <a:p>
            <a:pPr lvl="1"/>
            <a:r>
              <a:rPr lang="en-US" sz="2000" dirty="0"/>
              <a:t>audit a conclusion;</a:t>
            </a:r>
          </a:p>
          <a:p>
            <a:pPr lvl="1"/>
            <a:r>
              <a:rPr lang="en-US" sz="2000" dirty="0"/>
              <a:t>to repeat (at least in part) the processes that lead to that conclusion;</a:t>
            </a:r>
          </a:p>
          <a:p>
            <a:pPr lvl="1"/>
            <a:r>
              <a:rPr lang="en-US" sz="2000" dirty="0"/>
              <a:t>to reconsider parts of old conclusions;</a:t>
            </a:r>
          </a:p>
          <a:p>
            <a:pPr lvl="1"/>
            <a:r>
              <a:rPr lang="en-US" sz="2000" dirty="0"/>
              <a:t>to decide what a conclusion from some other site does/does not apply locally.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10" y="1841500"/>
            <a:ext cx="37465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786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6119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439253"/>
            <a:ext cx="8148965" cy="61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66" y="655226"/>
            <a:ext cx="7761188" cy="4577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63386" y="5699449"/>
            <a:ext cx="34044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9F2021"/>
                </a:solidFill>
              </a:rPr>
              <a:t>Slides:         </a:t>
            </a:r>
            <a:r>
              <a:rPr lang="en-US" sz="2000" b="1" dirty="0" err="1" smtClean="0">
                <a:solidFill>
                  <a:srgbClr val="9F2021"/>
                </a:solidFill>
              </a:rPr>
              <a:t>tiny.cc</a:t>
            </a:r>
            <a:r>
              <a:rPr lang="en-US" sz="2000" b="1" dirty="0">
                <a:solidFill>
                  <a:srgbClr val="9F2021"/>
                </a:solidFill>
              </a:rPr>
              <a:t>/</a:t>
            </a:r>
            <a:r>
              <a:rPr lang="en-US" sz="2000" b="1" dirty="0" smtClean="0">
                <a:solidFill>
                  <a:srgbClr val="9F2021"/>
                </a:solidFill>
              </a:rPr>
              <a:t>gale15</a:t>
            </a:r>
          </a:p>
          <a:p>
            <a:r>
              <a:rPr lang="en-US" sz="2000" b="1" dirty="0" smtClean="0">
                <a:solidFill>
                  <a:srgbClr val="9F2021"/>
                </a:solidFill>
              </a:rPr>
              <a:t>Software:   </a:t>
            </a:r>
            <a:r>
              <a:rPr lang="en-US" sz="2000" b="1" dirty="0" err="1" smtClean="0">
                <a:solidFill>
                  <a:srgbClr val="9F2021"/>
                </a:solidFill>
              </a:rPr>
              <a:t>tiny.cc</a:t>
            </a:r>
            <a:r>
              <a:rPr lang="en-US" sz="2000" b="1" dirty="0">
                <a:solidFill>
                  <a:srgbClr val="9F2021"/>
                </a:solidFill>
              </a:rPr>
              <a:t>/gale15code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69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Q: But is this an SE issue?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A: Yes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2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6153</TotalTime>
  <Words>2423</Words>
  <Application>Microsoft Macintosh PowerPoint</Application>
  <PresentationFormat>On-screen Show (4:3)</PresentationFormat>
  <Paragraphs>649</Paragraphs>
  <Slides>81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Office Theme</vt:lpstr>
      <vt:lpstr> </vt:lpstr>
      <vt:lpstr>Roadmap</vt:lpstr>
      <vt:lpstr>Me</vt:lpstr>
      <vt:lpstr>But before we start….</vt:lpstr>
      <vt:lpstr>Welcome to my  “Minority Report”</vt:lpstr>
      <vt:lpstr>Software engineering researchers just studying software is like astronomers just studying telescopes.</vt:lpstr>
      <vt:lpstr>Software tools for “citizen scientists”</vt:lpstr>
      <vt:lpstr>When every citizen can be a scientist (making generalizations from data) </vt:lpstr>
      <vt:lpstr>Q: But is this an SE issue?</vt:lpstr>
      <vt:lpstr> Confucius: “Study the past if  you would define the future”</vt:lpstr>
      <vt:lpstr> Confucius: “Study the past if  you would define the future.”</vt:lpstr>
      <vt:lpstr> Confucius: “Study the past if  you would define the future.”</vt:lpstr>
      <vt:lpstr>To find the future,  extrapolate the past</vt:lpstr>
      <vt:lpstr>Is my perspective right? (or useful)?</vt:lpstr>
      <vt:lpstr>Is my perspective right? (or useful)?</vt:lpstr>
      <vt:lpstr>Is my perspective right? (or useful)?</vt:lpstr>
      <vt:lpstr>Is my perspective right? (or useful)?</vt:lpstr>
      <vt:lpstr>Roadmap</vt:lpstr>
      <vt:lpstr>Roadmap</vt:lpstr>
      <vt:lpstr>Software mediates what we see and how we act in the world</vt:lpstr>
      <vt:lpstr>Software mediates what we see and how we act in the world</vt:lpstr>
      <vt:lpstr>Software mediates what we see and how we act in the world</vt:lpstr>
      <vt:lpstr>Software mediates what we see and how we act in the world</vt:lpstr>
      <vt:lpstr>Software divides us</vt:lpstr>
      <vt:lpstr>Roadmap</vt:lpstr>
      <vt:lpstr>Issues with bad software models</vt:lpstr>
      <vt:lpstr>Issues with over-storage</vt:lpstr>
      <vt:lpstr>Issues with scripting errors</vt:lpstr>
      <vt:lpstr>Issues with scripting errors</vt:lpstr>
      <vt:lpstr>Code used in my  last paper   (1100 LOC of Python calling scikitlearn)</vt:lpstr>
      <vt:lpstr>PowerPoint Presentation</vt:lpstr>
      <vt:lpstr>The variability problem</vt:lpstr>
      <vt:lpstr>PowerPoint Presentation</vt:lpstr>
      <vt:lpstr>PowerPoint Presentation</vt:lpstr>
      <vt:lpstr>Roadmap</vt:lpstr>
      <vt:lpstr>WHERE: fast spectral  top-down divisive clustering</vt:lpstr>
      <vt:lpstr>clustering  compression (poles = approximate shape of data)</vt:lpstr>
      <vt:lpstr>PowerPoint Presentation</vt:lpstr>
      <vt:lpstr>compression  prediction</vt:lpstr>
      <vt:lpstr>prediction  planning</vt:lpstr>
      <vt:lpstr>compression  privacy </vt:lpstr>
      <vt:lpstr>compression  anomaly detection</vt:lpstr>
      <vt:lpstr>anomaly detection  certification envelope</vt:lpstr>
      <vt:lpstr>anomaly detection  pollution marking</vt:lpstr>
      <vt:lpstr>pollution marking  incremental repair</vt:lpstr>
      <vt:lpstr>incremental repair  streaming</vt:lpstr>
      <vt:lpstr>From compression to  privacy to sharing </vt:lpstr>
      <vt:lpstr>Roadmap</vt:lpstr>
      <vt:lpstr>Our data mining tools  should, and can, do more</vt:lpstr>
      <vt:lpstr>Better data mining tools</vt:lpstr>
      <vt:lpstr>Better data mining tools</vt:lpstr>
      <vt:lpstr>PowerPoint Presentation</vt:lpstr>
      <vt:lpstr>Roadmap</vt:lpstr>
      <vt:lpstr>When searching for solutions “you don’t need all that detail”</vt:lpstr>
      <vt:lpstr>This talk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PowerPoint Presentation</vt:lpstr>
      <vt:lpstr>GALE’s clustering =  fast analog for PCA (so GALE is a heuristic spectral learner)</vt:lpstr>
      <vt:lpstr>This talk</vt:lpstr>
      <vt:lpstr>Sample models</vt:lpstr>
      <vt:lpstr>Comparison algorithms</vt:lpstr>
      <vt:lpstr>GALE: one of the best, far fewer evals</vt:lpstr>
      <vt:lpstr>For small models, not much slower For big models, 100 times faster</vt:lpstr>
      <vt:lpstr>On big models, GALE does very well</vt:lpstr>
      <vt:lpstr>DTLZ1:from 2 to 8 goals</vt:lpstr>
      <vt:lpstr>This talk</vt:lpstr>
      <vt:lpstr>Related work (more)</vt:lpstr>
      <vt:lpstr>This talk</vt:lpstr>
      <vt:lpstr>Future work</vt:lpstr>
      <vt:lpstr>This talk</vt:lpstr>
      <vt:lpstr>PowerPoint Presentation</vt:lpstr>
      <vt:lpstr>GALE’s dangerous idea</vt:lpstr>
      <vt:lpstr>PowerPoint Presentation</vt:lpstr>
      <vt:lpstr>PowerPoint Presentation</vt:lpstr>
    </vt:vector>
  </TitlesOfParts>
  <Company>NC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881</cp:revision>
  <dcterms:created xsi:type="dcterms:W3CDTF">2015-08-29T21:53:46Z</dcterms:created>
  <dcterms:modified xsi:type="dcterms:W3CDTF">2015-10-04T05:04:13Z</dcterms:modified>
</cp:coreProperties>
</file>